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2.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9"/>
  </p:notesMasterIdLst>
  <p:handoutMasterIdLst>
    <p:handoutMasterId r:id="rId310"/>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1023" r:id="rId25"/>
    <p:sldId id="339" r:id="rId26"/>
    <p:sldId id="340" r:id="rId27"/>
    <p:sldId id="980" r:id="rId28"/>
    <p:sldId id="998" r:id="rId29"/>
    <p:sldId id="999" r:id="rId30"/>
    <p:sldId id="1000" r:id="rId31"/>
    <p:sldId id="1001" r:id="rId32"/>
    <p:sldId id="360" r:id="rId33"/>
    <p:sldId id="480" r:id="rId34"/>
    <p:sldId id="341" r:id="rId35"/>
    <p:sldId id="1002" r:id="rId36"/>
    <p:sldId id="1004" r:id="rId37"/>
    <p:sldId id="1005" r:id="rId38"/>
    <p:sldId id="528" r:id="rId39"/>
    <p:sldId id="529" r:id="rId40"/>
    <p:sldId id="1020" r:id="rId41"/>
    <p:sldId id="1021" r:id="rId42"/>
    <p:sldId id="1022" r:id="rId43"/>
    <p:sldId id="530" r:id="rId44"/>
    <p:sldId id="342" r:id="rId45"/>
    <p:sldId id="871" r:id="rId46"/>
    <p:sldId id="870" r:id="rId47"/>
    <p:sldId id="872" r:id="rId48"/>
    <p:sldId id="873" r:id="rId49"/>
    <p:sldId id="874" r:id="rId50"/>
    <p:sldId id="878" r:id="rId51"/>
    <p:sldId id="879" r:id="rId52"/>
    <p:sldId id="930" r:id="rId53"/>
    <p:sldId id="754" r:id="rId54"/>
    <p:sldId id="491" r:id="rId55"/>
    <p:sldId id="969" r:id="rId56"/>
    <p:sldId id="953" r:id="rId57"/>
    <p:sldId id="877" r:id="rId58"/>
    <p:sldId id="492" r:id="rId59"/>
    <p:sldId id="330" r:id="rId60"/>
    <p:sldId id="526" r:id="rId61"/>
    <p:sldId id="331" r:id="rId62"/>
    <p:sldId id="332" r:id="rId63"/>
    <p:sldId id="494" r:id="rId64"/>
    <p:sldId id="493" r:id="rId65"/>
    <p:sldId id="333" r:id="rId66"/>
    <p:sldId id="955" r:id="rId67"/>
    <p:sldId id="335" r:id="rId68"/>
    <p:sldId id="495" r:id="rId69"/>
    <p:sldId id="997" r:id="rId70"/>
    <p:sldId id="525" r:id="rId71"/>
    <p:sldId id="358" r:id="rId72"/>
    <p:sldId id="345" r:id="rId73"/>
    <p:sldId id="344" r:id="rId74"/>
    <p:sldId id="361" r:id="rId75"/>
    <p:sldId id="351" r:id="rId76"/>
    <p:sldId id="956" r:id="rId77"/>
    <p:sldId id="346" r:id="rId78"/>
    <p:sldId id="347" r:id="rId79"/>
    <p:sldId id="498" r:id="rId80"/>
    <p:sldId id="349" r:id="rId81"/>
    <p:sldId id="380" r:id="rId82"/>
    <p:sldId id="348" r:id="rId83"/>
    <p:sldId id="353" r:id="rId84"/>
    <p:sldId id="499" r:id="rId85"/>
    <p:sldId id="485" r:id="rId86"/>
    <p:sldId id="972" r:id="rId87"/>
    <p:sldId id="970" r:id="rId88"/>
    <p:sldId id="973" r:id="rId89"/>
    <p:sldId id="974" r:id="rId90"/>
    <p:sldId id="975" r:id="rId91"/>
    <p:sldId id="976" r:id="rId92"/>
    <p:sldId id="971" r:id="rId93"/>
    <p:sldId id="354" r:id="rId94"/>
    <p:sldId id="357" r:id="rId95"/>
    <p:sldId id="367" r:id="rId96"/>
    <p:sldId id="368" r:id="rId97"/>
    <p:sldId id="369" r:id="rId98"/>
    <p:sldId id="948" r:id="rId99"/>
    <p:sldId id="950" r:id="rId100"/>
    <p:sldId id="370" r:id="rId101"/>
    <p:sldId id="949" r:id="rId102"/>
    <p:sldId id="981" r:id="rId103"/>
    <p:sldId id="943" r:id="rId104"/>
    <p:sldId id="982" r:id="rId105"/>
    <p:sldId id="944" r:id="rId106"/>
    <p:sldId id="983" r:id="rId107"/>
    <p:sldId id="359" r:id="rId108"/>
    <p:sldId id="363" r:id="rId109"/>
    <p:sldId id="355" r:id="rId110"/>
    <p:sldId id="366" r:id="rId111"/>
    <p:sldId id="365" r:id="rId112"/>
    <p:sldId id="364" r:id="rId113"/>
    <p:sldId id="935" r:id="rId114"/>
    <p:sldId id="356" r:id="rId115"/>
    <p:sldId id="501" r:id="rId116"/>
    <p:sldId id="422" r:id="rId117"/>
    <p:sldId id="400" r:id="rId118"/>
    <p:sldId id="408" r:id="rId119"/>
    <p:sldId id="405" r:id="rId120"/>
    <p:sldId id="406" r:id="rId121"/>
    <p:sldId id="402" r:id="rId122"/>
    <p:sldId id="407" r:id="rId123"/>
    <p:sldId id="945" r:id="rId124"/>
    <p:sldId id="946" r:id="rId125"/>
    <p:sldId id="403" r:id="rId126"/>
    <p:sldId id="404" r:id="rId127"/>
    <p:sldId id="401" r:id="rId128"/>
    <p:sldId id="936" r:id="rId129"/>
    <p:sldId id="937" r:id="rId130"/>
    <p:sldId id="938" r:id="rId131"/>
    <p:sldId id="941" r:id="rId132"/>
    <p:sldId id="939" r:id="rId133"/>
    <p:sldId id="940" r:id="rId134"/>
    <p:sldId id="423" r:id="rId135"/>
    <p:sldId id="522" r:id="rId136"/>
    <p:sldId id="523" r:id="rId137"/>
    <p:sldId id="409" r:id="rId138"/>
    <p:sldId id="410" r:id="rId139"/>
    <p:sldId id="411" r:id="rId140"/>
    <p:sldId id="412" r:id="rId141"/>
    <p:sldId id="413" r:id="rId142"/>
    <p:sldId id="414" r:id="rId143"/>
    <p:sldId id="520" r:id="rId144"/>
    <p:sldId id="521" r:id="rId145"/>
    <p:sldId id="524" r:id="rId146"/>
    <p:sldId id="415" r:id="rId147"/>
    <p:sldId id="416" r:id="rId148"/>
    <p:sldId id="417" r:id="rId149"/>
    <p:sldId id="418" r:id="rId150"/>
    <p:sldId id="419" r:id="rId151"/>
    <p:sldId id="420" r:id="rId152"/>
    <p:sldId id="421" r:id="rId153"/>
    <p:sldId id="433" r:id="rId154"/>
    <p:sldId id="434" r:id="rId155"/>
    <p:sldId id="440" r:id="rId156"/>
    <p:sldId id="352" r:id="rId157"/>
    <p:sldId id="441" r:id="rId158"/>
    <p:sldId id="442" r:id="rId159"/>
    <p:sldId id="445" r:id="rId160"/>
    <p:sldId id="443" r:id="rId161"/>
    <p:sldId id="444" r:id="rId162"/>
    <p:sldId id="519" r:id="rId163"/>
    <p:sldId id="436" r:id="rId164"/>
    <p:sldId id="438" r:id="rId165"/>
    <p:sldId id="486" r:id="rId166"/>
    <p:sldId id="424" r:id="rId167"/>
    <p:sldId id="425" r:id="rId168"/>
    <p:sldId id="426" r:id="rId169"/>
    <p:sldId id="427" r:id="rId170"/>
    <p:sldId id="429" r:id="rId171"/>
    <p:sldId id="965" r:id="rId172"/>
    <p:sldId id="991" r:id="rId173"/>
    <p:sldId id="992" r:id="rId174"/>
    <p:sldId id="993" r:id="rId175"/>
    <p:sldId id="994" r:id="rId176"/>
    <p:sldId id="995" r:id="rId177"/>
    <p:sldId id="996" r:id="rId178"/>
    <p:sldId id="990" r:id="rId179"/>
    <p:sldId id="966" r:id="rId180"/>
    <p:sldId id="967" r:id="rId181"/>
    <p:sldId id="957" r:id="rId182"/>
    <p:sldId id="968" r:id="rId183"/>
    <p:sldId id="958" r:id="rId184"/>
    <p:sldId id="959" r:id="rId185"/>
    <p:sldId id="960" r:id="rId186"/>
    <p:sldId id="962" r:id="rId187"/>
    <p:sldId id="963" r:id="rId188"/>
    <p:sldId id="964" r:id="rId189"/>
    <p:sldId id="984" r:id="rId190"/>
    <p:sldId id="985" r:id="rId191"/>
    <p:sldId id="987" r:id="rId192"/>
    <p:sldId id="988" r:id="rId193"/>
    <p:sldId id="989" r:id="rId194"/>
    <p:sldId id="1006" r:id="rId195"/>
    <p:sldId id="274" r:id="rId196"/>
    <p:sldId id="372" r:id="rId197"/>
    <p:sldId id="1007" r:id="rId198"/>
    <p:sldId id="888" r:id="rId199"/>
    <p:sldId id="373" r:id="rId200"/>
    <p:sldId id="374" r:id="rId201"/>
    <p:sldId id="397" r:id="rId202"/>
    <p:sldId id="376" r:id="rId203"/>
    <p:sldId id="375" r:id="rId204"/>
    <p:sldId id="398" r:id="rId205"/>
    <p:sldId id="377" r:id="rId206"/>
    <p:sldId id="378" r:id="rId207"/>
    <p:sldId id="379" r:id="rId208"/>
    <p:sldId id="399" r:id="rId209"/>
    <p:sldId id="505" r:id="rId210"/>
    <p:sldId id="381" r:id="rId211"/>
    <p:sldId id="384" r:id="rId212"/>
    <p:sldId id="383" r:id="rId213"/>
    <p:sldId id="902" r:id="rId214"/>
    <p:sldId id="386" r:id="rId215"/>
    <p:sldId id="504" r:id="rId216"/>
    <p:sldId id="509" r:id="rId217"/>
    <p:sldId id="507" r:id="rId218"/>
    <p:sldId id="906" r:id="rId219"/>
    <p:sldId id="301" r:id="rId220"/>
    <p:sldId id="302" r:id="rId221"/>
    <p:sldId id="304" r:id="rId222"/>
    <p:sldId id="306" r:id="rId223"/>
    <p:sldId id="389" r:id="rId224"/>
    <p:sldId id="390" r:id="rId225"/>
    <p:sldId id="311" r:id="rId226"/>
    <p:sldId id="431" r:id="rId227"/>
    <p:sldId id="432" r:id="rId228"/>
    <p:sldId id="503" r:id="rId229"/>
    <p:sldId id="904" r:id="rId230"/>
    <p:sldId id="481" r:id="rId231"/>
    <p:sldId id="387" r:id="rId232"/>
    <p:sldId id="391" r:id="rId233"/>
    <p:sldId id="934" r:id="rId234"/>
    <p:sldId id="392" r:id="rId235"/>
    <p:sldId id="1008" r:id="rId236"/>
    <p:sldId id="1011" r:id="rId237"/>
    <p:sldId id="1012" r:id="rId238"/>
    <p:sldId id="1009" r:id="rId239"/>
    <p:sldId id="1018" r:id="rId240"/>
    <p:sldId id="1015" r:id="rId241"/>
    <p:sldId id="1019" r:id="rId242"/>
    <p:sldId id="1016" r:id="rId243"/>
    <p:sldId id="1014" r:id="rId244"/>
    <p:sldId id="1017" r:id="rId245"/>
    <p:sldId id="371" r:id="rId246"/>
    <p:sldId id="428" r:id="rId247"/>
    <p:sldId id="305" r:id="rId248"/>
    <p:sldId id="309" r:id="rId249"/>
    <p:sldId id="310" r:id="rId250"/>
    <p:sldId id="518" r:id="rId251"/>
    <p:sldId id="312" r:id="rId252"/>
    <p:sldId id="313" r:id="rId253"/>
    <p:sldId id="324" r:id="rId254"/>
    <p:sldId id="308" r:id="rId255"/>
    <p:sldId id="307" r:id="rId256"/>
    <p:sldId id="430" r:id="rId257"/>
    <p:sldId id="314" r:id="rId258"/>
    <p:sldId id="323" r:id="rId259"/>
    <p:sldId id="315" r:id="rId260"/>
    <p:sldId id="316" r:id="rId261"/>
    <p:sldId id="319" r:id="rId262"/>
    <p:sldId id="396" r:id="rId263"/>
    <p:sldId id="321" r:id="rId264"/>
    <p:sldId id="322" r:id="rId265"/>
    <p:sldId id="394" r:id="rId266"/>
    <p:sldId id="395" r:id="rId267"/>
    <p:sldId id="393" r:id="rId268"/>
    <p:sldId id="954" r:id="rId269"/>
    <p:sldId id="511" r:id="rId270"/>
    <p:sldId id="448" r:id="rId271"/>
    <p:sldId id="452" r:id="rId272"/>
    <p:sldId id="453" r:id="rId273"/>
    <p:sldId id="450" r:id="rId274"/>
    <p:sldId id="454" r:id="rId275"/>
    <p:sldId id="455" r:id="rId276"/>
    <p:sldId id="451" r:id="rId277"/>
    <p:sldId id="456" r:id="rId278"/>
    <p:sldId id="502" r:id="rId279"/>
    <p:sldId id="467" r:id="rId280"/>
    <p:sldId id="457" r:id="rId281"/>
    <p:sldId id="459" r:id="rId282"/>
    <p:sldId id="461" r:id="rId283"/>
    <p:sldId id="460" r:id="rId284"/>
    <p:sldId id="513" r:id="rId285"/>
    <p:sldId id="458" r:id="rId286"/>
    <p:sldId id="469" r:id="rId287"/>
    <p:sldId id="470" r:id="rId288"/>
    <p:sldId id="471" r:id="rId289"/>
    <p:sldId id="512" r:id="rId290"/>
    <p:sldId id="472" r:id="rId291"/>
    <p:sldId id="473" r:id="rId292"/>
    <p:sldId id="474" r:id="rId293"/>
    <p:sldId id="475" r:id="rId294"/>
    <p:sldId id="476" r:id="rId295"/>
    <p:sldId id="462" r:id="rId296"/>
    <p:sldId id="514" r:id="rId297"/>
    <p:sldId id="515" r:id="rId298"/>
    <p:sldId id="516" r:id="rId299"/>
    <p:sldId id="517" r:id="rId300"/>
    <p:sldId id="463" r:id="rId301"/>
    <p:sldId id="482" r:id="rId302"/>
    <p:sldId id="464" r:id="rId303"/>
    <p:sldId id="465" r:id="rId304"/>
    <p:sldId id="466" r:id="rId305"/>
    <p:sldId id="483" r:id="rId306"/>
    <p:sldId id="484" r:id="rId307"/>
    <p:sldId id="500" r:id="rId30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1023"/>
            <p14:sldId id="339"/>
            <p14:sldId id="340"/>
            <p14:sldId id="980"/>
            <p14:sldId id="998"/>
            <p14:sldId id="999"/>
            <p14:sldId id="1000"/>
            <p14:sldId id="1001"/>
            <p14:sldId id="360"/>
            <p14:sldId id="480"/>
            <p14:sldId id="341"/>
            <p14:sldId id="1002"/>
            <p14:sldId id="1004"/>
            <p14:sldId id="1005"/>
            <p14:sldId id="528"/>
            <p14:sldId id="529"/>
            <p14:sldId id="1020"/>
            <p14:sldId id="1021"/>
            <p14:sldId id="1022"/>
            <p14:sldId id="530"/>
            <p14:sldId id="342"/>
            <p14:sldId id="871"/>
            <p14:sldId id="870"/>
            <p14:sldId id="872"/>
            <p14:sldId id="873"/>
            <p14:sldId id="874"/>
            <p14:sldId id="878"/>
            <p14:sldId id="879"/>
            <p14:sldId id="930"/>
            <p14:sldId id="754"/>
            <p14:sldId id="491"/>
            <p14:sldId id="969"/>
            <p14:sldId id="953"/>
            <p14:sldId id="877"/>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874" autoAdjust="0"/>
  </p:normalViewPr>
  <p:slideViewPr>
    <p:cSldViewPr snapToGrid="0">
      <p:cViewPr varScale="1">
        <p:scale>
          <a:sx n="94" d="100"/>
          <a:sy n="94" d="100"/>
        </p:scale>
        <p:origin x="68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handoutMaster" Target="handoutMasters/handout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10/21/2022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21/10/2022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238</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253</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50</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52</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69</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70</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86</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171</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218</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219</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endParaRPr lang="it-IT" dirty="0"/>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‹N›</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168.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75.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svg"/><Relationship Id="rId4" Type="http://schemas.openxmlformats.org/officeDocument/2006/relationships/image" Target="../media/image116.png"/></Relationships>
</file>

<file path=ppt/slides/_rels/slide177.xml.rels><?xml version="1.0" encoding="UTF-8" standalone="yes"?>
<Relationships xmlns="http://schemas.openxmlformats.org/package/2006/relationships"><Relationship Id="rId3" Type="http://schemas.openxmlformats.org/officeDocument/2006/relationships/image" Target="../media/image119.svg"/><Relationship Id="rId7" Type="http://schemas.openxmlformats.org/officeDocument/2006/relationships/image" Target="../media/image123.sv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svg"/><Relationship Id="rId4" Type="http://schemas.openxmlformats.org/officeDocument/2006/relationships/image" Target="../media/image12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44.sv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99.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svg"/><Relationship Id="rId4" Type="http://schemas.openxmlformats.org/officeDocument/2006/relationships/image" Target="../media/image151.png"/></Relationships>
</file>

<file path=ppt/slides/_rels/slide201.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png"/><Relationship Id="rId39" Type="http://schemas.openxmlformats.org/officeDocument/2006/relationships/image" Target="../media/image198.png"/><Relationship Id="rId21" Type="http://schemas.openxmlformats.org/officeDocument/2006/relationships/image" Target="../media/image180.png"/><Relationship Id="rId34" Type="http://schemas.openxmlformats.org/officeDocument/2006/relationships/image" Target="../media/image193.png"/><Relationship Id="rId42" Type="http://schemas.openxmlformats.org/officeDocument/2006/relationships/image" Target="../media/image201.png"/><Relationship Id="rId47" Type="http://schemas.openxmlformats.org/officeDocument/2006/relationships/image" Target="../media/image206.png"/><Relationship Id="rId50" Type="http://schemas.openxmlformats.org/officeDocument/2006/relationships/image" Target="../media/image209.png"/><Relationship Id="rId55" Type="http://schemas.openxmlformats.org/officeDocument/2006/relationships/image" Target="../media/image214.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33" Type="http://schemas.openxmlformats.org/officeDocument/2006/relationships/image" Target="../media/image192.png"/><Relationship Id="rId38" Type="http://schemas.openxmlformats.org/officeDocument/2006/relationships/image" Target="../media/image197.png"/><Relationship Id="rId46" Type="http://schemas.openxmlformats.org/officeDocument/2006/relationships/image" Target="../media/image205.png"/><Relationship Id="rId59" Type="http://schemas.openxmlformats.org/officeDocument/2006/relationships/image" Target="../media/image218.png"/><Relationship Id="rId2" Type="http://schemas.openxmlformats.org/officeDocument/2006/relationships/image" Target="../media/image161.png"/><Relationship Id="rId16" Type="http://schemas.openxmlformats.org/officeDocument/2006/relationships/image" Target="../media/image175.png"/><Relationship Id="rId20" Type="http://schemas.openxmlformats.org/officeDocument/2006/relationships/image" Target="../media/image179.png"/><Relationship Id="rId29" Type="http://schemas.openxmlformats.org/officeDocument/2006/relationships/image" Target="../media/image188.png"/><Relationship Id="rId41" Type="http://schemas.openxmlformats.org/officeDocument/2006/relationships/image" Target="../media/image200.png"/><Relationship Id="rId54"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image" Target="../media/image170.png"/><Relationship Id="rId24" Type="http://schemas.openxmlformats.org/officeDocument/2006/relationships/image" Target="../media/image183.png"/><Relationship Id="rId32" Type="http://schemas.openxmlformats.org/officeDocument/2006/relationships/image" Target="../media/image191.png"/><Relationship Id="rId37" Type="http://schemas.openxmlformats.org/officeDocument/2006/relationships/image" Target="../media/image196.png"/><Relationship Id="rId40" Type="http://schemas.openxmlformats.org/officeDocument/2006/relationships/image" Target="../media/image199.png"/><Relationship Id="rId45" Type="http://schemas.openxmlformats.org/officeDocument/2006/relationships/image" Target="../media/image204.png"/><Relationship Id="rId53" Type="http://schemas.openxmlformats.org/officeDocument/2006/relationships/image" Target="../media/image212.png"/><Relationship Id="rId58" Type="http://schemas.openxmlformats.org/officeDocument/2006/relationships/image" Target="../media/image217.png"/><Relationship Id="rId5" Type="http://schemas.openxmlformats.org/officeDocument/2006/relationships/image" Target="../media/image164.png"/><Relationship Id="rId15" Type="http://schemas.openxmlformats.org/officeDocument/2006/relationships/image" Target="../media/image174.png"/><Relationship Id="rId23" Type="http://schemas.openxmlformats.org/officeDocument/2006/relationships/image" Target="../media/image182.png"/><Relationship Id="rId28" Type="http://schemas.openxmlformats.org/officeDocument/2006/relationships/image" Target="../media/image187.png"/><Relationship Id="rId36" Type="http://schemas.openxmlformats.org/officeDocument/2006/relationships/image" Target="../media/image195.png"/><Relationship Id="rId49" Type="http://schemas.openxmlformats.org/officeDocument/2006/relationships/image" Target="../media/image208.png"/><Relationship Id="rId57" Type="http://schemas.openxmlformats.org/officeDocument/2006/relationships/image" Target="../media/image216.png"/><Relationship Id="rId10" Type="http://schemas.openxmlformats.org/officeDocument/2006/relationships/image" Target="../media/image169.png"/><Relationship Id="rId19" Type="http://schemas.openxmlformats.org/officeDocument/2006/relationships/image" Target="../media/image178.png"/><Relationship Id="rId31" Type="http://schemas.openxmlformats.org/officeDocument/2006/relationships/image" Target="../media/image190.png"/><Relationship Id="rId44" Type="http://schemas.openxmlformats.org/officeDocument/2006/relationships/image" Target="../media/image203.png"/><Relationship Id="rId52" Type="http://schemas.openxmlformats.org/officeDocument/2006/relationships/image" Target="../media/image211.png"/><Relationship Id="rId60" Type="http://schemas.openxmlformats.org/officeDocument/2006/relationships/image" Target="../media/image219.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1.png"/><Relationship Id="rId27" Type="http://schemas.openxmlformats.org/officeDocument/2006/relationships/image" Target="../media/image186.png"/><Relationship Id="rId30" Type="http://schemas.openxmlformats.org/officeDocument/2006/relationships/image" Target="../media/image189.png"/><Relationship Id="rId35" Type="http://schemas.openxmlformats.org/officeDocument/2006/relationships/image" Target="../media/image194.png"/><Relationship Id="rId43" Type="http://schemas.openxmlformats.org/officeDocument/2006/relationships/image" Target="../media/image202.png"/><Relationship Id="rId48" Type="http://schemas.openxmlformats.org/officeDocument/2006/relationships/image" Target="../media/image207.png"/><Relationship Id="rId56" Type="http://schemas.openxmlformats.org/officeDocument/2006/relationships/image" Target="../media/image215.png"/><Relationship Id="rId8" Type="http://schemas.openxmlformats.org/officeDocument/2006/relationships/image" Target="../media/image167.png"/><Relationship Id="rId51" Type="http://schemas.openxmlformats.org/officeDocument/2006/relationships/image" Target="../media/image210.png"/><Relationship Id="rId3" Type="http://schemas.openxmlformats.org/officeDocument/2006/relationships/image" Target="../media/image162.png"/></Relationships>
</file>

<file path=ppt/slides/_rels/slide221.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image" Target="../media/image23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6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4.png"/><Relationship Id="rId4" Type="http://schemas.openxmlformats.org/officeDocument/2006/relationships/image" Target="../media/image26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datasciencecentral.com/profiles/blogs/dataops-it-s-a-secret"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hyperlink" Target="https://www.domo.com/learn/data-never-sleeps-8"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7.svg"/></Relationships>
</file>

<file path=ppt/slides/_rels/slide9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100</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102</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103</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104</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105</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106</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109</a:t>
            </a:fld>
            <a:endParaRPr lang="it-IT"/>
          </a:p>
        </p:txBody>
      </p:sp>
    </p:spTree>
    <p:extLst>
      <p:ext uri="{BB962C8B-B14F-4D97-AF65-F5344CB8AC3E}">
        <p14:creationId xmlns:p14="http://schemas.microsoft.com/office/powerpoint/2010/main" val="359397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110</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111</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112</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113</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114</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Tree>
    <p:extLst>
      <p:ext uri="{BB962C8B-B14F-4D97-AF65-F5344CB8AC3E}">
        <p14:creationId xmlns:p14="http://schemas.microsoft.com/office/powerpoint/2010/main" val="7791636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119</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120</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Tree>
    <p:extLst>
      <p:ext uri="{BB962C8B-B14F-4D97-AF65-F5344CB8AC3E}">
        <p14:creationId xmlns:p14="http://schemas.microsoft.com/office/powerpoint/2010/main" val="5208958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123</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128</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130</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131</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132</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135</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136</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137</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138</a:t>
            </a:fld>
            <a:endParaRPr lang="it-IT"/>
          </a:p>
        </p:txBody>
      </p:sp>
    </p:spTree>
    <p:extLst>
      <p:ext uri="{BB962C8B-B14F-4D97-AF65-F5344CB8AC3E}">
        <p14:creationId xmlns:p14="http://schemas.microsoft.com/office/powerpoint/2010/main" val="5659680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139</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141</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142</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143</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145</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146</a:t>
            </a:fld>
            <a:endParaRPr lang="it-IT"/>
          </a:p>
        </p:txBody>
      </p:sp>
    </p:spTree>
    <p:extLst>
      <p:ext uri="{BB962C8B-B14F-4D97-AF65-F5344CB8AC3E}">
        <p14:creationId xmlns:p14="http://schemas.microsoft.com/office/powerpoint/2010/main" val="16925107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148</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149</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150</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151</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20804430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154</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155</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spTree>
    <p:extLst>
      <p:ext uri="{BB962C8B-B14F-4D97-AF65-F5344CB8AC3E}">
        <p14:creationId xmlns:p14="http://schemas.microsoft.com/office/powerpoint/2010/main" val="42468317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157</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158</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Tree>
    <p:extLst>
      <p:ext uri="{BB962C8B-B14F-4D97-AF65-F5344CB8AC3E}">
        <p14:creationId xmlns:p14="http://schemas.microsoft.com/office/powerpoint/2010/main" val="189814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21449177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Tree>
    <p:extLst>
      <p:ext uri="{BB962C8B-B14F-4D97-AF65-F5344CB8AC3E}">
        <p14:creationId xmlns:p14="http://schemas.microsoft.com/office/powerpoint/2010/main" val="29969738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163</a:t>
            </a:fld>
            <a:endParaRPr lang="it-IT"/>
          </a:p>
        </p:txBody>
      </p:sp>
    </p:spTree>
    <p:extLst>
      <p:ext uri="{BB962C8B-B14F-4D97-AF65-F5344CB8AC3E}">
        <p14:creationId xmlns:p14="http://schemas.microsoft.com/office/powerpoint/2010/main" val="215037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164</a:t>
            </a:fld>
            <a:endParaRPr lang="it-IT"/>
          </a:p>
        </p:txBody>
      </p:sp>
    </p:spTree>
    <p:extLst>
      <p:ext uri="{BB962C8B-B14F-4D97-AF65-F5344CB8AC3E}">
        <p14:creationId xmlns:p14="http://schemas.microsoft.com/office/powerpoint/2010/main" val="9684411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167</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168</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spTree>
    <p:extLst>
      <p:ext uri="{BB962C8B-B14F-4D97-AF65-F5344CB8AC3E}">
        <p14:creationId xmlns:p14="http://schemas.microsoft.com/office/powerpoint/2010/main" val="598574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175</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176</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177</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dirty="0"/>
              <a:t>Create a data lake (AWS S3)</a:t>
            </a:r>
          </a:p>
          <a:p>
            <a:pPr marL="457200" indent="-457200">
              <a:buFont typeface="+mj-lt"/>
              <a:buAutoNum type="arabicPeriod"/>
            </a:pPr>
            <a:r>
              <a:rPr lang="en-US" dirty="0"/>
              <a:t>(Manually) Upload the sensor data</a:t>
            </a:r>
          </a:p>
          <a:p>
            <a:pPr marL="457200" indent="-457200">
              <a:buFont typeface="+mj-lt"/>
              <a:buAutoNum type="arabicPeriod"/>
            </a:pPr>
            <a:r>
              <a:rPr lang="en-US" dirty="0"/>
              <a:t>Do ETL (with AWS </a:t>
            </a:r>
            <a:r>
              <a:rPr lang="en-US" dirty="0" err="1"/>
              <a:t>SageMaker</a:t>
            </a:r>
            <a:r>
              <a:rPr lang="en-US" dirty="0"/>
              <a:t> and/or AWS Glue)</a:t>
            </a:r>
          </a:p>
          <a:p>
            <a:pPr marL="457200" indent="-457200">
              <a:buFont typeface="+mj-lt"/>
              <a:buAutoNum type="arabicPeriod"/>
            </a:pPr>
            <a:r>
              <a:rPr lang="en-US" dirty="0"/>
              <a:t>Create the relational data warehouse (AWS RDS)</a:t>
            </a:r>
          </a:p>
          <a:p>
            <a:pPr marL="457200" indent="-457200">
              <a:buFont typeface="+mj-lt"/>
              <a:buAutoNum type="arabicPeriod"/>
            </a:pPr>
            <a:r>
              <a:rPr lang="en-US"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178</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190</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191</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192</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193</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197</a:t>
            </a:fld>
            <a:endParaRPr lang="it-IT"/>
          </a:p>
        </p:txBody>
      </p:sp>
    </p:spTree>
    <p:extLst>
      <p:ext uri="{BB962C8B-B14F-4D97-AF65-F5344CB8AC3E}">
        <p14:creationId xmlns:p14="http://schemas.microsoft.com/office/powerpoint/2010/main" val="302328121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198</a:t>
            </a:fld>
            <a:endParaRPr lang="it-IT"/>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199</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a:t>
            </a:r>
            <a:r>
              <a:rPr lang="it-IT" dirty="0" err="1"/>
              <a:t>premises</a:t>
            </a:r>
            <a:r>
              <a:rPr lang="it-IT" dirty="0"/>
              <a:t> </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dirty="0"/>
              <a:t>Hardware cost </a:t>
            </a:r>
            <a:r>
              <a:rPr lang="en-US" dirty="0">
                <a:solidFill>
                  <a:srgbClr val="FF5050"/>
                </a:solidFill>
              </a:rPr>
              <a:t>(up to Mar 05, 2021): </a:t>
            </a:r>
            <a:r>
              <a:rPr lang="en-US" dirty="0"/>
              <a:t>1767€ x 18 = 31806€</a:t>
            </a:r>
          </a:p>
          <a:p>
            <a:pPr lvl="1"/>
            <a:r>
              <a:rPr lang="en-US" dirty="0"/>
              <a:t>Amortization over 3 years (i.e., </a:t>
            </a:r>
            <a:r>
              <a:rPr lang="en-US" dirty="0">
                <a:solidFill>
                  <a:srgbClr val="FF5050"/>
                </a:solidFill>
              </a:rPr>
              <a:t>10602€/year</a:t>
            </a:r>
            <a:r>
              <a:rPr lang="en-US" dirty="0"/>
              <a:t>)</a:t>
            </a:r>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dirty="0">
                <a:hlinkClick r:id="rId3"/>
              </a:rPr>
              <a:t>https://www.rect.coreto-europe.com/en</a:t>
            </a:r>
            <a:r>
              <a:rPr lang="en-US"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a:t>Software cost</a:t>
            </a:r>
            <a:r>
              <a:rPr lang="en-US"/>
              <a:t>: ?</a:t>
            </a:r>
            <a:endParaRPr lang="en-US">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203</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204</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205</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spTree>
    <p:extLst>
      <p:ext uri="{BB962C8B-B14F-4D97-AF65-F5344CB8AC3E}">
        <p14:creationId xmlns:p14="http://schemas.microsoft.com/office/powerpoint/2010/main" val="12689506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v1</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207</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v1</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208</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spTree>
    <p:extLst>
      <p:ext uri="{BB962C8B-B14F-4D97-AF65-F5344CB8AC3E}">
        <p14:creationId xmlns:p14="http://schemas.microsoft.com/office/powerpoint/2010/main" val="11600814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v2</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v2</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214</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On cloud v2</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On cloud v2</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216</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217</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218</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219</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spTree>
    <p:extLst>
      <p:ext uri="{BB962C8B-B14F-4D97-AF65-F5344CB8AC3E}">
        <p14:creationId xmlns:p14="http://schemas.microsoft.com/office/powerpoint/2010/main" val="6676028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223</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Tree>
    <p:extLst>
      <p:ext uri="{BB962C8B-B14F-4D97-AF65-F5344CB8AC3E}">
        <p14:creationId xmlns:p14="http://schemas.microsoft.com/office/powerpoint/2010/main" val="16175117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225</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226</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228</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v3</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v3</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232</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234</a:t>
            </a:fld>
            <a:endParaRPr lang="it-IT"/>
          </a:p>
        </p:txBody>
      </p:sp>
    </p:spTree>
    <p:extLst>
      <p:ext uri="{BB962C8B-B14F-4D97-AF65-F5344CB8AC3E}">
        <p14:creationId xmlns:p14="http://schemas.microsoft.com/office/powerpoint/2010/main" val="9340644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235</a:t>
            </a:fld>
            <a:endParaRPr lang="it-IT"/>
          </a:p>
        </p:txBody>
      </p:sp>
    </p:spTree>
    <p:extLst>
      <p:ext uri="{BB962C8B-B14F-4D97-AF65-F5344CB8AC3E}">
        <p14:creationId xmlns:p14="http://schemas.microsoft.com/office/powerpoint/2010/main" val="18231550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dirty="0"/>
              <a:t>Project description</a:t>
            </a:r>
          </a:p>
          <a:p>
            <a:pPr marL="457200" lvl="1" indent="0">
              <a:buNone/>
            </a:pPr>
            <a:endParaRPr lang="en-US" sz="1400" i="1" dirty="0"/>
          </a:p>
          <a:p>
            <a:pPr marL="457200" lvl="1" indent="0">
              <a:buNone/>
            </a:pPr>
            <a:r>
              <a:rPr lang="en-US" sz="1400" i="1" dirty="0"/>
              <a:t>The increased use of pesticides and </a:t>
            </a:r>
            <a:r>
              <a:rPr lang="en-US" sz="1400" i="1" dirty="0" err="1"/>
              <a:t>fertilisers</a:t>
            </a:r>
            <a:r>
              <a:rPr lang="en-US" sz="1400" i="1"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dirty="0" err="1"/>
              <a:t>transfered</a:t>
            </a:r>
            <a:r>
              <a:rPr lang="en-US" sz="1400" i="1"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dirty="0"/>
              <a:t>Which requirements do you foresee?</a:t>
            </a:r>
          </a:p>
          <a:p>
            <a:endParaRPr lang="en-US" dirty="0"/>
          </a:p>
          <a:p>
            <a:r>
              <a:rPr lang="en-US" dirty="0"/>
              <a:t>Can we define a tentative (service) architecture for the WeLASER project?</a:t>
            </a:r>
          </a:p>
          <a:p>
            <a:endParaRPr lang="en-US" dirty="0"/>
          </a:p>
          <a:p>
            <a:r>
              <a:rPr lang="en-US" dirty="0"/>
              <a:t>Assumptions</a:t>
            </a:r>
          </a:p>
          <a:p>
            <a:pPr lvl="1"/>
            <a:r>
              <a:rPr lang="en-US" dirty="0"/>
              <a:t>Do not consider the collection of weed/crop images &amp; training/deploying of the CV algorithm</a:t>
            </a:r>
          </a:p>
          <a:p>
            <a:endParaRPr lang="en-US"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dirty="0">
                    <a:solidFill>
                      <a:srgbClr val="0070C0"/>
                    </a:solidFill>
                  </a:rPr>
                  <a:t>8 cameras on the field</a:t>
                </a:r>
                <a:r>
                  <a:rPr lang="en-US" sz="1600" dirty="0"/>
                  <a:t>, average image size 3MB; two services:</a:t>
                </a:r>
              </a:p>
              <a:p>
                <a:pPr lvl="2"/>
                <a:r>
                  <a:rPr lang="en-US" sz="1400" dirty="0">
                    <a:solidFill>
                      <a:srgbClr val="FF5050"/>
                    </a:solidFill>
                  </a:rPr>
                  <a:t>Alerting</a:t>
                </a:r>
                <a:r>
                  <a:rPr lang="en-US" sz="1400" dirty="0"/>
                  <a:t>: a camera sends an image when </a:t>
                </a:r>
                <a:r>
                  <a:rPr lang="en-US" sz="1400" dirty="0" err="1"/>
                  <a:t>smt</a:t>
                </a:r>
                <a:r>
                  <a:rPr lang="en-US" sz="1400" dirty="0"/>
                  <a:t> enters the field (at most 1 </a:t>
                </a:r>
                <a:r>
                  <a:rPr lang="en-US" sz="1400" dirty="0" err="1"/>
                  <a:t>img</a:t>
                </a:r>
                <a:r>
                  <a:rPr lang="en-US" sz="1400" dirty="0"/>
                  <a:t>/5 min); assuming 20 alerts/day</a:t>
                </a:r>
              </a:p>
              <a:p>
                <a:pPr lvl="3"/>
                <a14:m>
                  <m:oMath xmlns:m="http://schemas.openxmlformats.org/officeDocument/2006/math">
                    <m:r>
                      <a:rPr lang="it-IT" sz="1200" b="0" i="0" smtClean="0">
                        <a:latin typeface="Cambria Math" panose="02040503050406030204" pitchFamily="18" charset="0"/>
                      </a:rPr>
                      <m:t>20</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𝑎𝑙𝑒𝑟𝑡</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⋅1</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𝑎𝑙𝑒𝑟𝑡</m:t>
                        </m:r>
                      </m:den>
                    </m:f>
                    <m:r>
                      <a:rPr lang="it-IT" sz="1200" b="0" i="1" smtClean="0">
                        <a:latin typeface="Cambria Math" panose="02040503050406030204" pitchFamily="18" charset="0"/>
                      </a:rPr>
                      <m:t>⋅8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=480</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2"/>
                <a:r>
                  <a:rPr lang="en-US" sz="1400" dirty="0">
                    <a:solidFill>
                      <a:srgbClr val="FF5050"/>
                    </a:solidFill>
                  </a:rPr>
                  <a:t>Monitoring</a:t>
                </a:r>
                <a:r>
                  <a:rPr lang="en-US" sz="1400" dirty="0"/>
                  <a:t> the crop/weed; assuming 2 images/day</a:t>
                </a:r>
              </a:p>
              <a:p>
                <a:pPr lvl="3"/>
                <a14:m>
                  <m:oMath xmlns:m="http://schemas.openxmlformats.org/officeDocument/2006/math">
                    <m:r>
                      <a:rPr lang="it-IT" sz="1200" b="0" i="0" smtClean="0">
                        <a:latin typeface="Cambria Math" panose="02040503050406030204" pitchFamily="18" charset="0"/>
                      </a:rPr>
                      <m:t>2</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1"/>
                <a:r>
                  <a:rPr lang="en-US" sz="1600" dirty="0">
                    <a:solidFill>
                      <a:srgbClr val="0070C0"/>
                    </a:solidFill>
                  </a:rPr>
                  <a:t>Weather station: </a:t>
                </a:r>
                <a:r>
                  <a:rPr lang="en-US" sz="1600" dirty="0"/>
                  <a:t>24 measurement/day for humidity/solar radiation/temperature/wind; 1KB/measurement</a:t>
                </a:r>
                <a:endParaRPr lang="en-US" sz="1200" dirty="0"/>
              </a:p>
              <a:p>
                <a:pPr lvl="2"/>
                <a14:m>
                  <m:oMath xmlns:m="http://schemas.openxmlformats.org/officeDocument/2006/math">
                    <m:r>
                      <a:rPr lang="it-IT" sz="1400" b="0" i="0" smtClean="0">
                        <a:latin typeface="Cambria Math" panose="02040503050406030204" pitchFamily="18" charset="0"/>
                      </a:rPr>
                      <m:t>24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𝑠𝑎𝑚𝑝𝑙𝑒</m:t>
                        </m:r>
                      </m:num>
                      <m:den>
                        <m:r>
                          <a:rPr lang="it-IT" sz="1400" b="0" i="1" smtClean="0">
                            <a:latin typeface="Cambria Math" panose="02040503050406030204" pitchFamily="18" charset="0"/>
                          </a:rPr>
                          <m:t>𝑑𝑎𝑦</m:t>
                        </m:r>
                      </m:den>
                    </m:f>
                    <m:r>
                      <a:rPr lang="it-IT" sz="1400" b="0" i="1" smtClean="0">
                        <a:latin typeface="Cambria Math" panose="02040503050406030204" pitchFamily="18" charset="0"/>
                      </a:rPr>
                      <m:t> ⋅4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𝑠𝑎𝑚𝑝𝑙𝑒</m:t>
                        </m:r>
                      </m:den>
                    </m:f>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𝑤𝑒𝑎𝑡h𝑒𝑟</m:t>
                        </m:r>
                        <m:r>
                          <a:rPr lang="it-IT" sz="1400" b="0" i="1" smtClean="0">
                            <a:latin typeface="Cambria Math" panose="02040503050406030204" pitchFamily="18" charset="0"/>
                          </a:rPr>
                          <m:t> </m:t>
                        </m:r>
                        <m:r>
                          <a:rPr lang="it-IT" sz="1400" b="0" i="1" smtClean="0">
                            <a:latin typeface="Cambria Math" panose="02040503050406030204" pitchFamily="18" charset="0"/>
                          </a:rPr>
                          <m:t>𝑠𝑡𝑎𝑡𝑖𝑜𝑛</m:t>
                        </m:r>
                      </m:num>
                      <m:den>
                        <m:r>
                          <a:rPr lang="it-IT" sz="1400" b="0" i="1" smtClean="0">
                            <a:latin typeface="Cambria Math" panose="02040503050406030204" pitchFamily="18" charset="0"/>
                          </a:rPr>
                          <m:t>𝑓𝑖𝑒𝑙𝑑</m:t>
                        </m:r>
                      </m:den>
                    </m:f>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oMath>
                </a14:m>
                <a:endParaRPr lang="en-US" sz="1400" dirty="0"/>
              </a:p>
              <a:p>
                <a:pPr lvl="2"/>
                <a14:m>
                  <m:oMath xmlns:m="http://schemas.openxmlformats.org/officeDocument/2006/math">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b="0" i="1" smtClean="0">
                            <a:latin typeface="Cambria Math" panose="02040503050406030204" pitchFamily="18" charset="0"/>
                          </a:rPr>
                          <m:t>𝑚𝑒𝑎𝑠𝑢𝑟𝑒𝑚𝑒𝑛𝑡</m:t>
                        </m:r>
                      </m:den>
                    </m:f>
                    <m:r>
                      <a:rPr lang="it-IT" sz="1400" i="1">
                        <a:latin typeface="Cambria Math" panose="02040503050406030204" pitchFamily="18" charset="0"/>
                      </a:rPr>
                      <m:t>=</m:t>
                    </m:r>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i="1">
                        <a:latin typeface="Cambria Math" panose="02040503050406030204" pitchFamily="18" charset="0"/>
                      </a:rPr>
                      <m:t> ~ </m:t>
                    </m:r>
                    <m:r>
                      <a:rPr lang="it-IT" sz="1400" b="0" i="1" smtClean="0">
                        <a:solidFill>
                          <a:srgbClr val="7030A0"/>
                        </a:solidFill>
                        <a:latin typeface="Cambria Math" panose="02040503050406030204" pitchFamily="18" charset="0"/>
                      </a:rPr>
                      <m:t>0.1</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𝑀𝐵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Robot mission:</a:t>
                </a:r>
                <a:r>
                  <a:rPr lang="en-US" sz="1600" dirty="0"/>
                  <a:t> lasts 4 hours, 100 measurement/s from sensor systems; 1KB/measurement </a:t>
                </a:r>
              </a:p>
              <a:p>
                <a:pPr lvl="2"/>
                <a14:m>
                  <m:oMath xmlns:m="http://schemas.openxmlformats.org/officeDocument/2006/math">
                    <m:r>
                      <a:rPr lang="it-IT" sz="1400" b="0" i="1" smtClean="0">
                        <a:latin typeface="Cambria Math" panose="02040503050406030204" pitchFamily="18" charset="0"/>
                      </a:rPr>
                      <m:t>3600</m:t>
                    </m:r>
                    <m:f>
                      <m:fPr>
                        <m:ctrlPr>
                          <a:rPr lang="pt-BR" sz="1400" i="1">
                            <a:latin typeface="Cambria Math" panose="02040503050406030204" pitchFamily="18" charset="0"/>
                          </a:rPr>
                        </m:ctrlPr>
                      </m:fPr>
                      <m:num>
                        <m:r>
                          <a:rPr lang="it-IT" sz="1400" b="0" i="1" smtClean="0">
                            <a:latin typeface="Cambria Math" panose="02040503050406030204" pitchFamily="18" charset="0"/>
                          </a:rPr>
                          <m:t>𝑠𝑒𝑐𝑜𝑛𝑑</m:t>
                        </m:r>
                      </m:num>
                      <m:den>
                        <m:r>
                          <a:rPr lang="it-IT" sz="1400" b="0" i="1" smtClean="0">
                            <a:latin typeface="Cambria Math" panose="02040503050406030204" pitchFamily="18" charset="0"/>
                          </a:rPr>
                          <m:t>h𝑜𝑢𝑟</m:t>
                        </m:r>
                      </m:den>
                    </m:f>
                    <m:r>
                      <a:rPr lang="it-IT" sz="1400" i="1">
                        <a:latin typeface="Cambria Math" panose="02040503050406030204" pitchFamily="18" charset="0"/>
                      </a:rPr>
                      <m:t>⋅</m:t>
                    </m:r>
                    <m:r>
                      <a:rPr lang="it-IT" sz="1400" b="0" i="1" smtClean="0">
                        <a:latin typeface="Cambria Math" panose="02040503050406030204" pitchFamily="18" charset="0"/>
                      </a:rPr>
                      <m:t>4</m:t>
                    </m:r>
                    <m:f>
                      <m:fPr>
                        <m:ctrlPr>
                          <a:rPr lang="pt-BR" sz="1400" i="1">
                            <a:latin typeface="Cambria Math" panose="02040503050406030204" pitchFamily="18" charset="0"/>
                          </a:rPr>
                        </m:ctrlPr>
                      </m:fPr>
                      <m:num>
                        <m:r>
                          <a:rPr lang="it-IT" sz="1400" b="0" i="1" smtClean="0">
                            <a:latin typeface="Cambria Math" panose="02040503050406030204" pitchFamily="18" charset="0"/>
                          </a:rPr>
                          <m:t>h𝑜𝑢𝑟</m:t>
                        </m:r>
                      </m:num>
                      <m:den>
                        <m:r>
                          <a:rPr lang="it-IT" sz="1400" b="0" i="1" smtClean="0">
                            <a:latin typeface="Cambria Math" panose="02040503050406030204" pitchFamily="18" charset="0"/>
                          </a:rPr>
                          <m:t>𝑚𝑖𝑠𝑠𝑖𝑜𝑛</m:t>
                        </m:r>
                      </m:den>
                    </m:f>
                    <m:r>
                      <a:rPr lang="it-IT" sz="1400" i="1">
                        <a:latin typeface="Cambria Math" panose="02040503050406030204" pitchFamily="18" charset="0"/>
                      </a:rPr>
                      <m:t>⋅</m:t>
                    </m:r>
                    <m:r>
                      <a:rPr lang="it-IT" sz="1400" b="0" i="1" smtClean="0">
                        <a:latin typeface="Cambria Math" panose="02040503050406030204" pitchFamily="18" charset="0"/>
                      </a:rPr>
                      <m:t>100</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𝑠𝑒𝑐𝑜𝑛𝑑</m:t>
                        </m:r>
                      </m:den>
                    </m:f>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𝑚𝑖𝑠𝑠𝑖𝑜𝑛</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1 440 000</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oMath>
                </a14:m>
                <a:endParaRPr lang="it-IT" sz="1400" i="1" dirty="0">
                  <a:latin typeface="Cambria Math" panose="02040503050406030204" pitchFamily="18" charset="0"/>
                </a:endParaRPr>
              </a:p>
              <a:p>
                <a:pPr lvl="2"/>
                <a14:m>
                  <m:oMath xmlns:m="http://schemas.openxmlformats.org/officeDocument/2006/math">
                    <m:r>
                      <a:rPr lang="it-IT" sz="1400" i="1">
                        <a:latin typeface="Cambria Math" panose="02040503050406030204" pitchFamily="18" charset="0"/>
                      </a:rPr>
                      <m:t>1 440 000</m:t>
                    </m:r>
                    <m:f>
                      <m:fPr>
                        <m:ctrlPr>
                          <a:rPr lang="pt-BR" sz="1400" i="1">
                            <a:latin typeface="Cambria Math" panose="02040503050406030204" pitchFamily="18" charset="0"/>
                          </a:rPr>
                        </m:ctrlPr>
                      </m:fPr>
                      <m:num>
                        <m:r>
                          <a:rPr lang="it-IT" sz="1400" i="1">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latin typeface="Cambria Math" panose="02040503050406030204" pitchFamily="18" charset="0"/>
                      </a:rPr>
                      <m:t>⋅</m:t>
                    </m:r>
                    <m:r>
                      <a:rPr lang="it-IT" sz="1400" i="1">
                        <a:latin typeface="Cambria Math" panose="02040503050406030204" pitchFamily="18" charset="0"/>
                      </a:rPr>
                      <m:t>1</m:t>
                    </m:r>
                    <m:f>
                      <m:fPr>
                        <m:ctrlPr>
                          <a:rPr lang="pt-BR" sz="1400" i="1">
                            <a:latin typeface="Cambria Math" panose="02040503050406030204" pitchFamily="18" charset="0"/>
                          </a:rPr>
                        </m:ctrlPr>
                      </m:fPr>
                      <m:num>
                        <m:r>
                          <a:rPr lang="it-IT" sz="1400" i="1">
                            <a:latin typeface="Cambria Math" panose="02040503050406030204" pitchFamily="18" charset="0"/>
                          </a:rPr>
                          <m:t>𝐾𝐵</m:t>
                        </m:r>
                      </m:num>
                      <m:den>
                        <m:r>
                          <a:rPr lang="it-IT" sz="1400" i="1">
                            <a:latin typeface="Cambria Math" panose="02040503050406030204" pitchFamily="18" charset="0"/>
                          </a:rPr>
                          <m:t>𝑚𝑒𝑎𝑠𝑢𝑟𝑒𝑚𝑒𝑛𝑡</m:t>
                        </m:r>
                      </m:den>
                    </m:f>
                    <m:r>
                      <a:rPr lang="it-IT" sz="1400" b="0" i="1" smtClean="0">
                        <a:solidFill>
                          <a:schemeClr val="tx1"/>
                        </a:solidFill>
                        <a:latin typeface="Cambria Math" panose="02040503050406030204" pitchFamily="18" charset="0"/>
                      </a:rPr>
                      <m:t>=1.44 </m:t>
                    </m:r>
                    <m:f>
                      <m:fPr>
                        <m:ctrlPr>
                          <a:rPr lang="pt-BR" sz="1400" i="1">
                            <a:solidFill>
                              <a:schemeClr val="tx1"/>
                            </a:solidFill>
                            <a:latin typeface="Cambria Math" panose="02040503050406030204" pitchFamily="18" charset="0"/>
                          </a:rPr>
                        </m:ctrlPr>
                      </m:fPr>
                      <m:num>
                        <m:r>
                          <a:rPr lang="it-IT" sz="1400" b="0" i="1" smtClean="0">
                            <a:solidFill>
                              <a:schemeClr val="tx1"/>
                            </a:solidFill>
                            <a:latin typeface="Cambria Math" panose="02040503050406030204" pitchFamily="18" charset="0"/>
                          </a:rPr>
                          <m:t>𝐺</m:t>
                        </m:r>
                        <m:r>
                          <a:rPr lang="it-IT" sz="1400" i="1">
                            <a:solidFill>
                              <a:schemeClr val="tx1"/>
                            </a:solidFill>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solidFill>
                          <a:srgbClr val="7030A0"/>
                        </a:solidFill>
                        <a:latin typeface="Cambria Math" panose="02040503050406030204" pitchFamily="18" charset="0"/>
                      </a:rPr>
                      <m:t> ~ 2</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𝐺𝐵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Historic data</a:t>
                </a:r>
                <a:r>
                  <a:rPr lang="en-US" sz="1600" dirty="0"/>
                  <a:t>; worst case of 1KB/document: </a:t>
                </a:r>
                <a:r>
                  <a:rPr lang="en-US" sz="1400" dirty="0"/>
                  <a:t>10</a:t>
                </a:r>
                <a:r>
                  <a:rPr lang="en-US" sz="1400" baseline="30000" dirty="0"/>
                  <a:t>3</a:t>
                </a:r>
                <a:r>
                  <a:rPr lang="en-US" sz="1400" dirty="0"/>
                  <a:t>  </a:t>
                </a:r>
                <a:r>
                  <a:rPr lang="en-US" sz="1400" dirty="0" err="1"/>
                  <a:t>Json</a:t>
                </a:r>
                <a:r>
                  <a:rPr lang="en-US" sz="1400" dirty="0"/>
                  <a:t> documents describing the farm </a:t>
                </a:r>
                <a14:m>
                  <m:oMath xmlns:m="http://schemas.openxmlformats.org/officeDocument/2006/math">
                    <m:r>
                      <a:rPr lang="it-IT" sz="1400" b="0" i="1" smtClean="0">
                        <a:solidFill>
                          <a:srgbClr val="7030A0"/>
                        </a:solidFill>
                        <a:latin typeface="Cambria Math" panose="02040503050406030204" pitchFamily="18" charset="0"/>
                      </a:rPr>
                      <m:t>~ 1</m:t>
                    </m:r>
                    <m:f>
                      <m:fPr>
                        <m:ctrlPr>
                          <a:rPr lang="pt-BR" sz="1400" i="1">
                            <a:solidFill>
                              <a:srgbClr val="7030A0"/>
                            </a:solidFill>
                            <a:latin typeface="Cambria Math" panose="02040503050406030204" pitchFamily="18" charset="0"/>
                          </a:rPr>
                        </m:ctrlPr>
                      </m:fPr>
                      <m:num>
                        <m:r>
                          <a:rPr lang="it-IT" sz="1400" b="0" i="1" smtClean="0">
                            <a:solidFill>
                              <a:srgbClr val="7030A0"/>
                            </a:solidFill>
                            <a:latin typeface="Cambria Math" panose="02040503050406030204" pitchFamily="18" charset="0"/>
                          </a:rPr>
                          <m:t>𝑀</m:t>
                        </m:r>
                        <m:r>
                          <a:rPr lang="it-IT" sz="1400" i="1">
                            <a:solidFill>
                              <a:srgbClr val="7030A0"/>
                            </a:solidFill>
                            <a:latin typeface="Cambria Math" panose="02040503050406030204" pitchFamily="18" charset="0"/>
                          </a:rPr>
                          <m:t>𝐵</m:t>
                        </m:r>
                      </m:num>
                      <m:den>
                        <m:r>
                          <a:rPr lang="it-IT" sz="1400" b="0" i="1" smtClean="0">
                            <a:solidFill>
                              <a:srgbClr val="7030A0"/>
                            </a:solidFill>
                            <a:latin typeface="Cambria Math" panose="02040503050406030204" pitchFamily="18" charset="0"/>
                          </a:rPr>
                          <m:t>𝑓𝑎𝑟𝑚</m:t>
                        </m:r>
                      </m:den>
                    </m:f>
                  </m:oMath>
                </a14:m>
                <a:endParaRPr lang="en-US" sz="140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238</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dirty="0">
                <a:hlinkClick r:id="rId4"/>
              </a:rPr>
            </a:br>
            <a:r>
              <a:rPr lang="en-US" dirty="0">
                <a:hlinkClick r:id="rId4"/>
              </a:rPr>
              <a:t>https://docs.google.com/spreadsheets/d/17zEr62CzyqeIy0vU-DcjEUoxf6bMd3ziLSSeIXvk4Lg/edit?usp=sharing</a:t>
            </a:r>
            <a:r>
              <a:rPr lang="en-US" dirty="0"/>
              <a:t> </a:t>
            </a:r>
          </a:p>
        </p:txBody>
      </p:sp>
    </p:spTree>
    <p:extLst>
      <p:ext uri="{BB962C8B-B14F-4D97-AF65-F5344CB8AC3E}">
        <p14:creationId xmlns:p14="http://schemas.microsoft.com/office/powerpoint/2010/main" val="15877154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dirty="0"/>
              <a:t>Nothing special</a:t>
            </a:r>
          </a:p>
          <a:p>
            <a:pPr lvl="1"/>
            <a:r>
              <a:rPr lang="en-US" dirty="0"/>
              <a:t>Every night compute aggregated indexes on the collected data (2h/day)</a:t>
            </a:r>
          </a:p>
          <a:p>
            <a:endParaRPr lang="en-US" dirty="0"/>
          </a:p>
          <a:p>
            <a:r>
              <a:rPr lang="en-US" dirty="0"/>
              <a:t>On-premises (HDFS cluster)</a:t>
            </a:r>
          </a:p>
          <a:p>
            <a:pPr lvl="1"/>
            <a:r>
              <a:rPr lang="en-US" dirty="0"/>
              <a:t>How many machines do we need?</a:t>
            </a:r>
          </a:p>
          <a:p>
            <a:pPr lvl="1"/>
            <a:r>
              <a:rPr lang="en-US"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239</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dirty="0"/>
              <a:t>Reduce stress on operational systems</a:t>
            </a:r>
          </a:p>
          <a:p>
            <a:pPr lvl="1"/>
            <a:r>
              <a:rPr lang="en-US" dirty="0"/>
              <a:t>Integrate data sources</a:t>
            </a:r>
          </a:p>
          <a:p>
            <a:pPr lvl="1"/>
            <a:r>
              <a:rPr lang="en-US" dirty="0"/>
              <a:t>No IT involvement to create reports</a:t>
            </a:r>
          </a:p>
          <a:p>
            <a:pPr lvl="1"/>
            <a:r>
              <a:rPr lang="en-US" dirty="0"/>
              <a:t>One version of the truth</a:t>
            </a:r>
          </a:p>
          <a:p>
            <a:pPr lvl="1"/>
            <a:r>
              <a:rPr lang="en-US"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24</a:t>
            </a:fld>
            <a:endParaRPr lang="en-US"/>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7447708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dirty="0"/>
              <a:t>On-premises</a:t>
            </a:r>
          </a:p>
          <a:p>
            <a:pPr lvl="1"/>
            <a:r>
              <a:rPr lang="en-US" dirty="0"/>
              <a:t>How many machines do we need?</a:t>
            </a:r>
          </a:p>
          <a:p>
            <a:pPr lvl="2"/>
            <a:r>
              <a:rPr lang="en-US" dirty="0">
                <a:solidFill>
                  <a:srgbClr val="FF5050"/>
                </a:solidFill>
              </a:rPr>
              <a:t>4</a:t>
            </a:r>
            <a:r>
              <a:rPr lang="en-US" dirty="0"/>
              <a:t>: </a:t>
            </a:r>
            <a:r>
              <a:rPr lang="en-US" dirty="0">
                <a:solidFill>
                  <a:srgbClr val="0070C0"/>
                </a:solidFill>
              </a:rPr>
              <a:t>1 master node</a:t>
            </a:r>
            <a:r>
              <a:rPr lang="en-US" dirty="0"/>
              <a:t> + </a:t>
            </a:r>
            <a:r>
              <a:rPr lang="en-US" dirty="0">
                <a:solidFill>
                  <a:srgbClr val="00B050"/>
                </a:solidFill>
              </a:rPr>
              <a:t>3 HDFS data nodes</a:t>
            </a:r>
          </a:p>
          <a:p>
            <a:pPr lvl="1"/>
            <a:r>
              <a:rPr lang="en-US" dirty="0"/>
              <a:t>With which resources?</a:t>
            </a:r>
          </a:p>
          <a:p>
            <a:pPr lvl="2"/>
            <a:r>
              <a:rPr lang="en-US" dirty="0"/>
              <a:t>Assuming a HDFS replication factor of 3, we need at least 1TB of disk overall (not that much)</a:t>
            </a:r>
          </a:p>
          <a:p>
            <a:pPr lvl="2"/>
            <a:r>
              <a:rPr lang="en-US" dirty="0"/>
              <a:t>Think bigger: at least 8 cores, 64GB RAM, 500GB SSD + 4TB HDD, no GPU</a:t>
            </a:r>
          </a:p>
          <a:p>
            <a:pPr lvl="1"/>
            <a:r>
              <a:rPr lang="en-US"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240</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dirty="0">
                <a:hlinkClick r:id="rId4"/>
              </a:rPr>
              <a:t>https://www.rect.coreto-europe.com/en</a:t>
            </a:r>
            <a:r>
              <a:rPr lang="en-US" dirty="0"/>
              <a:t> (accessed 2022-09-01)</a:t>
            </a:r>
            <a:br>
              <a:rPr lang="en-US" dirty="0"/>
            </a:br>
            <a:r>
              <a:rPr lang="en-US" dirty="0">
                <a:hlinkClick r:id="rId5"/>
              </a:rPr>
              <a:t>https://www.cloudera.com/products/pricing.html</a:t>
            </a:r>
            <a:r>
              <a:rPr lang="en-US"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dirty="0"/>
              <a:t>Moving the Hadoop cluster as IAAS</a:t>
            </a:r>
          </a:p>
          <a:p>
            <a:r>
              <a:rPr lang="en-US" sz="2000" dirty="0"/>
              <a:t>EC2</a:t>
            </a:r>
          </a:p>
          <a:p>
            <a:pPr lvl="1"/>
            <a:r>
              <a:rPr lang="en-US" sz="1600" dirty="0"/>
              <a:t>Quantity (4), Pricing strategy (EC2 Instance Savings Plans 3 Year No Upfront), </a:t>
            </a:r>
            <a:r>
              <a:rPr lang="en-US" sz="1600" dirty="0">
                <a:solidFill>
                  <a:srgbClr val="FF5050"/>
                </a:solidFill>
              </a:rPr>
              <a:t>Storage amount (4 TB), </a:t>
            </a:r>
            <a:r>
              <a:rPr lang="en-US" sz="1600" dirty="0"/>
              <a:t>Instance type (r6g.2xlarge)</a:t>
            </a:r>
          </a:p>
          <a:p>
            <a:r>
              <a:rPr lang="en-US" sz="2000" dirty="0"/>
              <a:t>EMR</a:t>
            </a:r>
          </a:p>
          <a:p>
            <a:pPr lvl="1"/>
            <a:r>
              <a:rPr lang="en-US" sz="1600" dirty="0"/>
              <a:t>Number of master EMR nodes (1), EC2 instance (r5.2xlarge), Utilization (100 %Utilized/Month) Number of core EMR nodes (3), EC2 instance (r5d.2xlarge), </a:t>
            </a:r>
            <a:r>
              <a:rPr lang="en-US" sz="1600" dirty="0">
                <a:solidFill>
                  <a:srgbClr val="FF5050"/>
                </a:solidFill>
              </a:rPr>
              <a:t>Utilization (100 %Utilized/Month)</a:t>
            </a:r>
          </a:p>
          <a:p>
            <a:r>
              <a:rPr lang="en-US" sz="2000" dirty="0">
                <a:solidFill>
                  <a:srgbClr val="FF5050"/>
                </a:solidFill>
              </a:rPr>
              <a:t>MKS (KAFKA)</a:t>
            </a:r>
          </a:p>
          <a:p>
            <a:pPr lvl="1"/>
            <a:r>
              <a:rPr lang="en-US" sz="160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241</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dirty="0">
                <a:effectLst/>
                <a:hlinkClick r:id="rId2"/>
              </a:rPr>
              <a:t>https://calculator.aws/#/estimate?id=05965ca7de23fd9e7d2ab2cd0175fe8c01822c9c</a:t>
            </a:r>
            <a:r>
              <a:rPr lang="en-US" dirty="0">
                <a:effectLst/>
              </a:rPr>
              <a:t> (accessed 2022-09-01)</a:t>
            </a:r>
            <a:endParaRPr lang="en-US"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dirty="0"/>
              <a:t>Moving the Hadoop cluster as PAAS</a:t>
            </a:r>
          </a:p>
          <a:p>
            <a:r>
              <a:rPr lang="en-US" sz="2000" dirty="0"/>
              <a:t>EC2</a:t>
            </a:r>
          </a:p>
          <a:p>
            <a:pPr lvl="1"/>
            <a:r>
              <a:rPr lang="en-US" sz="1600" dirty="0"/>
              <a:t>Quantity (4), Pricing strategy (</a:t>
            </a:r>
            <a:r>
              <a:rPr lang="en-US" sz="1600" dirty="0">
                <a:solidFill>
                  <a:srgbClr val="FF5050"/>
                </a:solidFill>
              </a:rPr>
              <a:t>On-Demand Instances</a:t>
            </a:r>
            <a:r>
              <a:rPr lang="en-US" sz="1600" dirty="0"/>
              <a:t>), Storage amount (30 GB), Instance type (r6g.2xlarge)</a:t>
            </a:r>
          </a:p>
          <a:p>
            <a:r>
              <a:rPr lang="en-US" sz="2000" dirty="0"/>
              <a:t>EMR</a:t>
            </a:r>
          </a:p>
          <a:p>
            <a:pPr lvl="1"/>
            <a:r>
              <a:rPr lang="en-US" sz="1600" dirty="0"/>
              <a:t>Number of master EMR nodes (1), EC2 instance (r5.2xlarge), Utilization (2 Hours/Day) Number of core EMR nodes (3), EC2 instance (r5d.2xlarge), </a:t>
            </a:r>
            <a:r>
              <a:rPr lang="en-US" sz="1600" dirty="0">
                <a:solidFill>
                  <a:srgbClr val="FF5050"/>
                </a:solidFill>
              </a:rPr>
              <a:t>Utilization (2 Hours/Day)</a:t>
            </a:r>
          </a:p>
          <a:p>
            <a:r>
              <a:rPr lang="en-US" sz="2000" dirty="0">
                <a:solidFill>
                  <a:srgbClr val="FF5050"/>
                </a:solidFill>
              </a:rPr>
              <a:t>S3</a:t>
            </a:r>
          </a:p>
          <a:p>
            <a:pPr lvl="1"/>
            <a:r>
              <a:rPr lang="en-US" sz="1600" dirty="0"/>
              <a:t>Standard storage (60 GB per month)</a:t>
            </a:r>
          </a:p>
          <a:p>
            <a:r>
              <a:rPr lang="en-US" sz="2200" dirty="0">
                <a:solidFill>
                  <a:srgbClr val="FF5050"/>
                </a:solidFill>
              </a:rPr>
              <a:t>Kinesis</a:t>
            </a:r>
          </a:p>
          <a:p>
            <a:pPr lvl="1"/>
            <a:r>
              <a:rPr lang="en-US" sz="160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242</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dirty="0">
                <a:effectLst/>
                <a:hlinkClick r:id="rId2"/>
              </a:rPr>
              <a:t>https://calculator.aws/#/estimate?id=53f60ff0412a18877dc8e1274f7d9875aa3bf665</a:t>
            </a:r>
            <a:r>
              <a:rPr lang="en-US" dirty="0">
                <a:effectLst/>
              </a:rPr>
              <a:t> (accessed 2022-09-01)</a:t>
            </a:r>
            <a:endParaRPr lang="en-US"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243</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dirty="0">
                <a:solidFill>
                  <a:srgbClr val="FF5050"/>
                </a:solidFill>
              </a:rPr>
              <a:t>Price</a:t>
            </a:r>
            <a:r>
              <a:rPr lang="en-US" dirty="0"/>
              <a:t> is the amount a customer is willing to pay for a product or service</a:t>
            </a:r>
          </a:p>
          <a:p>
            <a:r>
              <a:rPr lang="en-US" dirty="0">
                <a:solidFill>
                  <a:srgbClr val="FF5050"/>
                </a:solidFill>
              </a:rPr>
              <a:t>Cost</a:t>
            </a:r>
            <a:r>
              <a:rPr lang="en-US" dirty="0"/>
              <a:t> is the expense incurred for creating a product or service</a:t>
            </a:r>
          </a:p>
          <a:p>
            <a:pPr lvl="1"/>
            <a:r>
              <a:rPr lang="en-US" dirty="0"/>
              <a:t>Hardware</a:t>
            </a:r>
          </a:p>
          <a:p>
            <a:pPr lvl="1"/>
            <a:r>
              <a:rPr lang="en-US" dirty="0"/>
              <a:t>Development</a:t>
            </a:r>
          </a:p>
          <a:p>
            <a:pPr lvl="1"/>
            <a:r>
              <a:rPr lang="en-US" dirty="0"/>
              <a:t>Maintenance</a:t>
            </a:r>
          </a:p>
          <a:p>
            <a:r>
              <a:rPr lang="en-US" dirty="0">
                <a:solidFill>
                  <a:srgbClr val="FF5050"/>
                </a:solidFill>
              </a:rPr>
              <a:t>Profit</a:t>
            </a:r>
            <a:r>
              <a:rPr lang="en-US" dirty="0"/>
              <a:t> is the difference between price paid and costs incurred is profit</a:t>
            </a:r>
          </a:p>
          <a:p>
            <a:pPr lvl="1"/>
            <a:r>
              <a:rPr lang="en-US"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244</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246</a:t>
            </a:fld>
            <a:endParaRPr lang="it-IT"/>
          </a:p>
        </p:txBody>
      </p:sp>
    </p:spTree>
    <p:extLst>
      <p:ext uri="{BB962C8B-B14F-4D97-AF65-F5344CB8AC3E}">
        <p14:creationId xmlns:p14="http://schemas.microsoft.com/office/powerpoint/2010/main" val="37975210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247</a:t>
            </a:fld>
            <a:endParaRPr lang="it-IT"/>
          </a:p>
        </p:txBody>
      </p:sp>
    </p:spTree>
    <p:extLst>
      <p:ext uri="{BB962C8B-B14F-4D97-AF65-F5344CB8AC3E}">
        <p14:creationId xmlns:p14="http://schemas.microsoft.com/office/powerpoint/2010/main" val="5661027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248</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249</a:t>
            </a:fld>
            <a:endParaRPr lang="it-IT"/>
          </a:p>
        </p:txBody>
      </p:sp>
    </p:spTree>
    <p:extLst>
      <p:ext uri="{BB962C8B-B14F-4D97-AF65-F5344CB8AC3E}">
        <p14:creationId xmlns:p14="http://schemas.microsoft.com/office/powerpoint/2010/main" val="3490297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162313342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250</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251</a:t>
            </a:fld>
            <a:endParaRPr lang="it-IT"/>
          </a:p>
        </p:txBody>
      </p:sp>
    </p:spTree>
    <p:extLst>
      <p:ext uri="{BB962C8B-B14F-4D97-AF65-F5344CB8AC3E}">
        <p14:creationId xmlns:p14="http://schemas.microsoft.com/office/powerpoint/2010/main" val="33512989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252</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253</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254</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a:p>
        </p:txBody>
      </p:sp>
    </p:spTree>
    <p:extLst>
      <p:ext uri="{BB962C8B-B14F-4D97-AF65-F5344CB8AC3E}">
        <p14:creationId xmlns:p14="http://schemas.microsoft.com/office/powerpoint/2010/main" val="3098366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a:p>
        </p:txBody>
      </p:sp>
    </p:spTree>
    <p:extLst>
      <p:ext uri="{BB962C8B-B14F-4D97-AF65-F5344CB8AC3E}">
        <p14:creationId xmlns:p14="http://schemas.microsoft.com/office/powerpoint/2010/main" val="34256249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257</a:t>
            </a:fld>
            <a:endParaRPr lang="it-IT"/>
          </a:p>
        </p:txBody>
      </p:sp>
    </p:spTree>
    <p:extLst>
      <p:ext uri="{BB962C8B-B14F-4D97-AF65-F5344CB8AC3E}">
        <p14:creationId xmlns:p14="http://schemas.microsoft.com/office/powerpoint/2010/main" val="16916511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258</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259</a:t>
            </a:fld>
            <a:endParaRPr lang="it-IT"/>
          </a:p>
        </p:txBody>
      </p:sp>
    </p:spTree>
    <p:extLst>
      <p:ext uri="{BB962C8B-B14F-4D97-AF65-F5344CB8AC3E}">
        <p14:creationId xmlns:p14="http://schemas.microsoft.com/office/powerpoint/2010/main" val="3821867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a:t>
            </a:fld>
            <a:endParaRPr lang="it-IT"/>
          </a:p>
        </p:txBody>
      </p:sp>
    </p:spTree>
    <p:extLst>
      <p:ext uri="{BB962C8B-B14F-4D97-AF65-F5344CB8AC3E}">
        <p14:creationId xmlns:p14="http://schemas.microsoft.com/office/powerpoint/2010/main" val="223839959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260</a:t>
            </a:fld>
            <a:endParaRPr lang="it-IT"/>
          </a:p>
        </p:txBody>
      </p:sp>
    </p:spTree>
    <p:extLst>
      <p:ext uri="{BB962C8B-B14F-4D97-AF65-F5344CB8AC3E}">
        <p14:creationId xmlns:p14="http://schemas.microsoft.com/office/powerpoint/2010/main" val="17351543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261</a:t>
            </a:fld>
            <a:endParaRPr lang="it-IT"/>
          </a:p>
        </p:txBody>
      </p:sp>
    </p:spTree>
    <p:extLst>
      <p:ext uri="{BB962C8B-B14F-4D97-AF65-F5344CB8AC3E}">
        <p14:creationId xmlns:p14="http://schemas.microsoft.com/office/powerpoint/2010/main" val="199490090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262</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a:p>
        </p:txBody>
      </p:sp>
    </p:spTree>
    <p:extLst>
      <p:ext uri="{BB962C8B-B14F-4D97-AF65-F5344CB8AC3E}">
        <p14:creationId xmlns:p14="http://schemas.microsoft.com/office/powerpoint/2010/main" val="360283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264</a:t>
            </a:fld>
            <a:endParaRPr lang="it-IT"/>
          </a:p>
        </p:txBody>
      </p:sp>
    </p:spTree>
    <p:extLst>
      <p:ext uri="{BB962C8B-B14F-4D97-AF65-F5344CB8AC3E}">
        <p14:creationId xmlns:p14="http://schemas.microsoft.com/office/powerpoint/2010/main" val="65433459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265</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266</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267</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268</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endParaRPr lang="en-US"/>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270</a:t>
            </a:fld>
            <a:endParaRPr lang="it-IT"/>
          </a:p>
        </p:txBody>
      </p:sp>
    </p:spTree>
    <p:extLst>
      <p:ext uri="{BB962C8B-B14F-4D97-AF65-F5344CB8AC3E}">
        <p14:creationId xmlns:p14="http://schemas.microsoft.com/office/powerpoint/2010/main" val="41725515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271</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272</a:t>
            </a:fld>
            <a:endParaRPr lang="it-IT"/>
          </a:p>
        </p:txBody>
      </p:sp>
    </p:spTree>
    <p:extLst>
      <p:ext uri="{BB962C8B-B14F-4D97-AF65-F5344CB8AC3E}">
        <p14:creationId xmlns:p14="http://schemas.microsoft.com/office/powerpoint/2010/main" val="9233314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273</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274</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a:p>
        </p:txBody>
      </p:sp>
    </p:spTree>
    <p:extLst>
      <p:ext uri="{BB962C8B-B14F-4D97-AF65-F5344CB8AC3E}">
        <p14:creationId xmlns:p14="http://schemas.microsoft.com/office/powerpoint/2010/main" val="73360548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276</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278</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279</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a:p>
        </p:txBody>
      </p:sp>
    </p:spTree>
    <p:extLst>
      <p:ext uri="{BB962C8B-B14F-4D97-AF65-F5344CB8AC3E}">
        <p14:creationId xmlns:p14="http://schemas.microsoft.com/office/powerpoint/2010/main" val="39159515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281</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282</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283</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284</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285</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288</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289</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a:t>
            </a:r>
            <a:r>
              <a:rPr lang="en-US" dirty="0">
                <a:solidFill>
                  <a:srgbClr val="FF5050"/>
                </a:solidFill>
              </a:rPr>
              <a:t>federation</a:t>
            </a:r>
            <a:r>
              <a:rPr lang="en-US" dirty="0"/>
              <a:t> of all the world significant astronomical </a:t>
            </a:r>
            <a:r>
              <a:rPr lang="en-US" dirty="0">
                <a:solidFill>
                  <a:srgbClr val="FF5050"/>
                </a:solidFill>
              </a:rPr>
              <a:t>data</a:t>
            </a:r>
            <a:r>
              <a:rPr lang="en-US" dirty="0"/>
              <a:t> </a:t>
            </a:r>
            <a:r>
              <a:rPr lang="en-US" dirty="0">
                <a:solidFill>
                  <a:srgbClr val="FF5050"/>
                </a:solidFill>
              </a:rPr>
              <a:t>resources</a:t>
            </a:r>
            <a:r>
              <a:rPr lang="en-US" dirty="0"/>
              <a:t> coupled with </a:t>
            </a:r>
            <a:r>
              <a:rPr lang="en-US" dirty="0">
                <a:solidFill>
                  <a:srgbClr val="FF5050"/>
                </a:solidFill>
              </a:rPr>
              <a:t>provision of the computational resources </a:t>
            </a:r>
            <a:r>
              <a:rPr lang="en-US" dirty="0"/>
              <a:t>needed to exploit the data scientifically</a:t>
            </a:r>
          </a:p>
          <a:p>
            <a:pPr lvl="1"/>
            <a:r>
              <a:rPr lang="en-US" dirty="0"/>
              <a:t>Astronomy changed from being an individualistic to a </a:t>
            </a:r>
            <a:r>
              <a:rPr lang="en-US" dirty="0">
                <a:solidFill>
                  <a:srgbClr val="FF5050"/>
                </a:solidFill>
              </a:rPr>
              <a:t>collective enterprise</a:t>
            </a:r>
          </a:p>
          <a:p>
            <a:pPr lvl="1"/>
            <a:r>
              <a:rPr lang="en-US" dirty="0"/>
              <a:t>Telescope time is devoted/allocated to systematic sky surveys and analysis is performed using data from the archives</a:t>
            </a:r>
          </a:p>
          <a:p>
            <a:pPr lvl="1"/>
            <a:r>
              <a:rPr lang="en-US" dirty="0"/>
              <a:t>Astronomers are </a:t>
            </a:r>
            <a:r>
              <a:rPr lang="en-US" dirty="0">
                <a:solidFill>
                  <a:srgbClr val="FF5050"/>
                </a:solidFill>
              </a:rPr>
              <a:t>increasingly relying on data that they did not take themselves</a:t>
            </a:r>
          </a:p>
          <a:p>
            <a:pPr lvl="1"/>
            <a:r>
              <a:rPr lang="en-US" dirty="0"/>
              <a:t>Raw data bear </a:t>
            </a:r>
            <a:r>
              <a:rPr lang="en-US" dirty="0">
                <a:solidFill>
                  <a:srgbClr val="FF5050"/>
                </a:solidFill>
              </a:rPr>
              <a:t>many instrumental signatures that must be removed </a:t>
            </a:r>
            <a:r>
              <a:rPr lang="en-US"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290</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291</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293</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294</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295</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296</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297</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298</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299</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data pipelines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on-premises vs on-cloud</a:t>
            </a:r>
          </a:p>
          <a:p>
            <a:pPr lvl="1"/>
            <a:r>
              <a:rPr lang="en-US" dirty="0"/>
              <a:t>Real case studies</a:t>
            </a:r>
          </a:p>
          <a:p>
            <a:r>
              <a:rPr lang="en-US" dirty="0"/>
              <a:t>Seminars by companies working with cloud and big data platforms</a:t>
            </a:r>
          </a:p>
          <a:p>
            <a:r>
              <a:rPr lang="en-US" dirty="0"/>
              <a:t>Connecting the dots</a:t>
            </a:r>
          </a:p>
          <a:p>
            <a:pPr lvl="1"/>
            <a:r>
              <a:rPr lang="en-US" dirty="0"/>
              <a:t>Information systems, BI, data mining, big data</a:t>
            </a:r>
            <a:r>
              <a:rPr lang="en-US"/>
              <a:t>, and machine </a:t>
            </a:r>
            <a:r>
              <a:rPr lang="en-US" dirty="0"/>
              <a:t>learning</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30</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211294717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300</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301</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302</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303</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304</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305</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306</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307</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31</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a:t>Simmhan, Yogesh L., Beth Plale, and Dennis Gannon. "A survey of data provenance techniques." </a:t>
            </a:r>
            <a:r>
              <a:rPr lang="en-US" i="1"/>
              <a:t>Computer Science Department, Indiana University, Bloomington IN</a:t>
            </a:r>
            <a:r>
              <a:rPr lang="en-US"/>
              <a:t> 47405 (2005): 69.</a:t>
            </a:r>
            <a:br>
              <a:rPr lang="en-US"/>
            </a:br>
            <a:r>
              <a:rPr lang="en-US"/>
              <a:t>Ikeda, Robert, and Jennifer Widom. </a:t>
            </a:r>
            <a:r>
              <a:rPr lang="en-US" i="1"/>
              <a:t>Data lineage: A survey</a:t>
            </a:r>
            <a:r>
              <a:rPr lang="en-US"/>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dirty="0"/>
              <a:t>Granularity</a:t>
            </a:r>
          </a:p>
          <a:p>
            <a:pPr lvl="1"/>
            <a:r>
              <a:rPr lang="en-US" dirty="0">
                <a:solidFill>
                  <a:srgbClr val="0070C0"/>
                </a:solidFill>
              </a:rPr>
              <a:t>Fine-grained</a:t>
            </a:r>
            <a:r>
              <a:rPr lang="en-US" dirty="0"/>
              <a:t> (instance level): tracking data items (e.g., a tuple in a dataset) transformations</a:t>
            </a:r>
          </a:p>
          <a:p>
            <a:pPr lvl="1"/>
            <a:r>
              <a:rPr lang="en-US" dirty="0">
                <a:solidFill>
                  <a:srgbClr val="0070C0"/>
                </a:solidFill>
              </a:rPr>
              <a:t>Coarse-grained</a:t>
            </a:r>
            <a:r>
              <a:rPr lang="en-US" dirty="0"/>
              <a:t> (schema-level): tracking dataset transformations</a:t>
            </a:r>
          </a:p>
          <a:p>
            <a:r>
              <a:rPr lang="en-US" dirty="0"/>
              <a:t>Queries</a:t>
            </a:r>
          </a:p>
          <a:p>
            <a:pPr lvl="1"/>
            <a:r>
              <a:rPr lang="en-US" dirty="0">
                <a:solidFill>
                  <a:srgbClr val="FF5050"/>
                </a:solidFill>
              </a:rPr>
              <a:t>Where</a:t>
            </a:r>
            <a:r>
              <a:rPr lang="en-US" dirty="0"/>
              <a:t> provenance: given some output, which inputs did the output come from?</a:t>
            </a:r>
          </a:p>
          <a:p>
            <a:pPr lvl="1"/>
            <a:r>
              <a:rPr lang="en-US" dirty="0">
                <a:solidFill>
                  <a:srgbClr val="FF5050"/>
                </a:solidFill>
              </a:rPr>
              <a:t>How</a:t>
            </a:r>
            <a:r>
              <a:rPr lang="en-US" dirty="0"/>
              <a:t> provenance: given some output, how were the inputs manipulated?</a:t>
            </a:r>
          </a:p>
          <a:p>
            <a:pPr lvl="1"/>
            <a:r>
              <a:rPr lang="en-US" dirty="0">
                <a:solidFill>
                  <a:srgbClr val="FF5050"/>
                </a:solidFill>
              </a:rPr>
              <a:t>Why</a:t>
            </a:r>
            <a:r>
              <a:rPr lang="en-US" dirty="0"/>
              <a:t> provenance: given some output, why was data generated? </a:t>
            </a:r>
          </a:p>
          <a:p>
            <a:pPr lvl="2"/>
            <a:r>
              <a:rPr lang="en-US"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34</a:t>
            </a:fld>
            <a:endParaRPr lang="it-IT"/>
          </a:p>
        </p:txBody>
      </p:sp>
    </p:spTree>
    <p:extLst>
      <p:ext uri="{BB962C8B-B14F-4D97-AF65-F5344CB8AC3E}">
        <p14:creationId xmlns:p14="http://schemas.microsoft.com/office/powerpoint/2010/main" val="4068593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dirty="0"/>
              <a:t>Data profiling </a:t>
            </a:r>
          </a:p>
          <a:p>
            <a:pPr lvl="1"/>
            <a:r>
              <a:rPr lang="en-US" dirty="0"/>
              <a:t>A broad range of methods to efficiently analyze a given data set</a:t>
            </a:r>
          </a:p>
          <a:p>
            <a:pPr lvl="1"/>
            <a:r>
              <a:rPr lang="en-US" dirty="0"/>
              <a:t>E.g., in a </a:t>
            </a:r>
            <a:r>
              <a:rPr lang="en-US" dirty="0">
                <a:solidFill>
                  <a:srgbClr val="FF5050"/>
                </a:solidFill>
              </a:rPr>
              <a:t>relational </a:t>
            </a:r>
            <a:r>
              <a:rPr lang="en-US" dirty="0"/>
              <a:t>scenario, </a:t>
            </a:r>
            <a:r>
              <a:rPr lang="en-US" dirty="0">
                <a:solidFill>
                  <a:srgbClr val="FF5050"/>
                </a:solidFill>
              </a:rPr>
              <a:t>tables</a:t>
            </a:r>
            <a:r>
              <a:rPr lang="en-US" dirty="0"/>
              <a:t> of a relational database are </a:t>
            </a:r>
            <a:r>
              <a:rPr lang="en-US" dirty="0">
                <a:solidFill>
                  <a:srgbClr val="FF5050"/>
                </a:solidFill>
              </a:rPr>
              <a:t>scanned</a:t>
            </a:r>
            <a:r>
              <a:rPr lang="en-US" dirty="0"/>
              <a:t> to derive </a:t>
            </a:r>
            <a:r>
              <a:rPr lang="en-US" dirty="0">
                <a:solidFill>
                  <a:srgbClr val="FF5050"/>
                </a:solidFill>
              </a:rPr>
              <a:t>metadata</a:t>
            </a:r>
            <a:r>
              <a:rPr lang="en-US" dirty="0"/>
              <a:t>, such as data types </a:t>
            </a:r>
            <a:r>
              <a:rPr lang="en-US" dirty="0">
                <a:solidFill>
                  <a:srgbClr val="FF5050"/>
                </a:solidFill>
              </a:rPr>
              <a:t>and value patterns</a:t>
            </a:r>
            <a:r>
              <a:rPr lang="en-US" dirty="0"/>
              <a:t>, completeness and uniqueness of columns, </a:t>
            </a:r>
            <a:r>
              <a:rPr lang="en-US" dirty="0">
                <a:solidFill>
                  <a:srgbClr val="FF5050"/>
                </a:solidFill>
              </a:rPr>
              <a:t>keys</a:t>
            </a:r>
            <a:r>
              <a:rPr lang="en-US" dirty="0"/>
              <a:t> </a:t>
            </a:r>
            <a:r>
              <a:rPr lang="en-US" dirty="0">
                <a:solidFill>
                  <a:srgbClr val="FF5050"/>
                </a:solidFill>
              </a:rPr>
              <a:t>and foreign keys</a:t>
            </a:r>
            <a:r>
              <a:rPr lang="en-US" dirty="0"/>
              <a:t>, and occasionally </a:t>
            </a:r>
            <a:r>
              <a:rPr lang="en-US" dirty="0">
                <a:solidFill>
                  <a:srgbClr val="FF5050"/>
                </a:solidFill>
              </a:rPr>
              <a:t>functional dependencies </a:t>
            </a:r>
            <a:r>
              <a:rPr lang="en-US"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Use cases</a:t>
            </a:r>
          </a:p>
          <a:p>
            <a:pPr lvl="1"/>
            <a:r>
              <a:rPr lang="en-US" dirty="0">
                <a:solidFill>
                  <a:srgbClr val="FF5050"/>
                </a:solidFill>
              </a:rPr>
              <a:t>Query optimization</a:t>
            </a:r>
          </a:p>
          <a:p>
            <a:pPr lvl="2"/>
            <a:r>
              <a:rPr lang="en-US" dirty="0"/>
              <a:t>Performed by DBMS to support query optimization with statistics about tables and columns</a:t>
            </a:r>
          </a:p>
          <a:p>
            <a:pPr lvl="2"/>
            <a:r>
              <a:rPr lang="en-US" dirty="0"/>
              <a:t>Profiling results can be used to estimate the selectivity of operators and the cost of a query plan</a:t>
            </a:r>
          </a:p>
          <a:p>
            <a:pPr lvl="1"/>
            <a:r>
              <a:rPr lang="en-US" dirty="0">
                <a:solidFill>
                  <a:srgbClr val="FF5050"/>
                </a:solidFill>
              </a:rPr>
              <a:t>Data cleansing </a:t>
            </a:r>
            <a:r>
              <a:rPr lang="en-US" dirty="0"/>
              <a:t>(typical use case is profiling data)</a:t>
            </a:r>
          </a:p>
          <a:p>
            <a:pPr lvl="2"/>
            <a:r>
              <a:rPr lang="en-US" dirty="0"/>
              <a:t>Prepare a data cleansing process by revealing data errors (e.g., inconsistent formatting), missing values or outliers</a:t>
            </a:r>
          </a:p>
          <a:p>
            <a:pPr lvl="1"/>
            <a:r>
              <a:rPr lang="en-US" dirty="0">
                <a:solidFill>
                  <a:srgbClr val="FF5050"/>
                </a:solidFill>
              </a:rPr>
              <a:t>Data integration and analytics</a:t>
            </a:r>
          </a:p>
          <a:p>
            <a:endParaRPr lang="en-US" dirty="0">
              <a:solidFill>
                <a:srgbClr val="FF5050"/>
              </a:solidFill>
            </a:endParaRPr>
          </a:p>
          <a:p>
            <a:r>
              <a:rPr lang="en-US"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1796846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Challenges</a:t>
            </a:r>
          </a:p>
          <a:p>
            <a:pPr lvl="1"/>
            <a:r>
              <a:rPr lang="en-US" dirty="0"/>
              <a:t>The results of data profiling are </a:t>
            </a:r>
            <a:r>
              <a:rPr lang="en-US" dirty="0">
                <a:solidFill>
                  <a:srgbClr val="FF5050"/>
                </a:solidFill>
              </a:rPr>
              <a:t>computationally complex</a:t>
            </a:r>
            <a:r>
              <a:rPr lang="en-US" dirty="0"/>
              <a:t> to discover</a:t>
            </a:r>
          </a:p>
          <a:p>
            <a:pPr lvl="2"/>
            <a:r>
              <a:rPr lang="en-US" dirty="0"/>
              <a:t>E.g., discovering keys/dependencies usually involves some sorting step for each considered column</a:t>
            </a:r>
          </a:p>
          <a:p>
            <a:pPr lvl="1"/>
            <a:r>
              <a:rPr lang="en-US" dirty="0"/>
              <a:t>Verification of </a:t>
            </a:r>
            <a:r>
              <a:rPr lang="en-US" dirty="0">
                <a:solidFill>
                  <a:srgbClr val="FF5050"/>
                </a:solidFill>
              </a:rPr>
              <a:t>complex constraints on column combinations </a:t>
            </a:r>
            <a:r>
              <a:rPr lang="en-US" dirty="0"/>
              <a:t>in a database</a:t>
            </a:r>
          </a:p>
          <a:p>
            <a:pPr lvl="2"/>
            <a:r>
              <a:rPr lang="en-US" dirty="0"/>
              <a:t>What is the complexity of this task?</a:t>
            </a:r>
          </a:p>
          <a:p>
            <a:pPr lvl="1"/>
            <a:r>
              <a:rPr lang="en-US" dirty="0">
                <a:solidFill>
                  <a:srgbClr val="FF5050"/>
                </a:solidFill>
              </a:rPr>
              <a:t>Memory</a:t>
            </a:r>
            <a:r>
              <a:rPr lang="en-US"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37</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2539378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38</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39</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Building data platforms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dirty="0"/>
              <a:t>Which functionalities for (automated) data management can you think about?</a:t>
            </a:r>
          </a:p>
        </p:txBody>
      </p:sp>
      <p:sp>
        <p:nvSpPr>
          <p:cNvPr id="12" name="Segnaposto contenuto 11">
            <a:extLst>
              <a:ext uri="{FF2B5EF4-FFF2-40B4-BE49-F238E27FC236}">
                <a16:creationId xmlns:a16="http://schemas.microsoft.com/office/drawing/2014/main" id="{111CB417-1562-1F8D-FBDE-F220A2502EE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40</a:t>
            </a:fld>
            <a:endParaRPr lang="en-US"/>
          </a:p>
        </p:txBody>
      </p:sp>
      <p:sp>
        <p:nvSpPr>
          <p:cNvPr id="13" name="Segnaposto contenuto 12">
            <a:extLst>
              <a:ext uri="{FF2B5EF4-FFF2-40B4-BE49-F238E27FC236}">
                <a16:creationId xmlns:a16="http://schemas.microsoft.com/office/drawing/2014/main" id="{45CC8758-43FD-8B2D-6726-FF9B35AA3A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59652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dirty="0"/>
              <a:t>Summarization / compression</a:t>
            </a:r>
          </a:p>
          <a:p>
            <a:pPr lvl="1"/>
            <a:r>
              <a:rPr lang="en-US"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dirty="0"/>
              <a:t>Ahmed, Mohiuddin. "Data summarization: a survey." </a:t>
            </a:r>
            <a:r>
              <a:rPr lang="en-US" i="1" dirty="0"/>
              <a:t>Knowledge and Information Systems</a:t>
            </a:r>
            <a:r>
              <a:rPr lang="en-US"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dirty="0"/>
              <a:t>Entity resolution</a:t>
            </a:r>
          </a:p>
          <a:p>
            <a:pPr lvl="1"/>
            <a:r>
              <a:rPr lang="en-US" dirty="0"/>
              <a:t>(also known as entity matching, linking)</a:t>
            </a:r>
          </a:p>
          <a:p>
            <a:pPr lvl="1"/>
            <a:r>
              <a:rPr lang="en-US" dirty="0"/>
              <a:t>Find records in a dataset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dirty="0"/>
              <a:t>Papadakis, George, et al. "Blocking and filtering techniques for entity resolution: A survey." </a:t>
            </a:r>
            <a:r>
              <a:rPr lang="en-US" i="1" dirty="0"/>
              <a:t>ACM Computing Surveys (CSUR)</a:t>
            </a:r>
            <a:r>
              <a:rPr lang="en-US"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44</a:t>
            </a:fld>
            <a:endParaRPr lang="it-IT"/>
          </a:p>
        </p:txBody>
      </p:sp>
    </p:spTree>
    <p:extLst>
      <p:ext uri="{BB962C8B-B14F-4D97-AF65-F5344CB8AC3E}">
        <p14:creationId xmlns:p14="http://schemas.microsoft.com/office/powerpoint/2010/main" val="3424329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a:t>
            </a:r>
            <a:r>
              <a:rPr lang="en-GB" dirty="0" err="1"/>
              <a:t>lakehouse</a:t>
            </a:r>
            <a:endParaRPr lang="en-GB" dirty="0"/>
          </a:p>
        </p:txBody>
      </p:sp>
      <p:sp>
        <p:nvSpPr>
          <p:cNvPr id="6" name="Segnaposto contenuto 5"/>
          <p:cNvSpPr>
            <a:spLocks noGrp="1"/>
          </p:cNvSpPr>
          <p:nvPr>
            <p:ph sz="half" idx="1"/>
          </p:nvPr>
        </p:nvSpPr>
        <p:spPr/>
        <p:txBody>
          <a:bodyPr/>
          <a:lstStyle/>
          <a:p>
            <a:r>
              <a:rPr lang="en-US" b="1" dirty="0"/>
              <a:t>Data </a:t>
            </a:r>
            <a:r>
              <a:rPr lang="en-US" b="1" dirty="0" err="1"/>
              <a:t>lakehouse</a:t>
            </a:r>
            <a:r>
              <a:rPr lang="en-US" dirty="0"/>
              <a:t> </a:t>
            </a:r>
          </a:p>
          <a:p>
            <a:pPr lvl="1"/>
            <a:r>
              <a:rPr lang="en-US"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45</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dirty="0">
                <a:hlinkClick r:id="rId2"/>
              </a:rPr>
              <a:t>https://www.databricks.com/glossary/data-lakehouse</a:t>
            </a:r>
            <a:r>
              <a:rPr lang="en-US"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46</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453297017"/>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dirty="0">
                          <a:effectLst/>
                          <a:latin typeface="Helvetica" panose="020B0604020202020204" pitchFamily="34" charset="0"/>
                          <a:cs typeface="Helvetica" panose="020B0604020202020204" pitchFamily="34" charset="0"/>
                        </a:rPr>
                        <a:t>All types: Structured data, semi-structured </a:t>
                      </a:r>
                      <a:r>
                        <a:rPr lang="en-US" sz="100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dirty="0">
                          <a:effectLst/>
                          <a:latin typeface="Helvetica" panose="020B0604020202020204" pitchFamily="34" charset="0"/>
                          <a:cs typeface="Helvetica" panose="020B0604020202020204" pitchFamily="34" charset="0"/>
                        </a:rPr>
                        <a:t>Open APIs for </a:t>
                      </a:r>
                      <a:r>
                        <a:rPr lang="en-US" sz="100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Frictionless access and sharing of data in a distributed data environment</a:t>
            </a:r>
          </a:p>
          <a:p>
            <a:pPr lvl="1"/>
            <a:r>
              <a:rPr lang="en-US" dirty="0"/>
              <a:t>Enables </a:t>
            </a:r>
            <a:r>
              <a:rPr lang="en-US" b="1" dirty="0"/>
              <a:t>a single and consistent data management framework</a:t>
            </a:r>
            <a:r>
              <a:rPr lang="en-US" dirty="0"/>
              <a:t>, which allows seamless data access and processing by design across otherwise siloed storage</a:t>
            </a:r>
          </a:p>
          <a:p>
            <a:pPr lvl="1"/>
            <a:r>
              <a:rPr lang="en-US" dirty="0"/>
              <a:t>Leverages </a:t>
            </a:r>
            <a:r>
              <a:rPr lang="en-US" b="1" dirty="0"/>
              <a:t>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49</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50</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51</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52</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53</a:t>
            </a:fld>
            <a:endParaRPr lang="it-IT"/>
          </a:p>
        </p:txBody>
      </p:sp>
    </p:spTree>
    <p:extLst>
      <p:ext uri="{BB962C8B-B14F-4D97-AF65-F5344CB8AC3E}">
        <p14:creationId xmlns:p14="http://schemas.microsoft.com/office/powerpoint/2010/main" val="1227029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dirty="0">
                <a:solidFill>
                  <a:srgbClr val="FF5050"/>
                </a:solidFill>
              </a:rPr>
              <a:t>Data platform engineer</a:t>
            </a:r>
            <a:endParaRPr lang="en-US" sz="2000" dirty="0"/>
          </a:p>
          <a:p>
            <a:pPr lvl="1"/>
            <a:r>
              <a:rPr lang="en-US" sz="1400" dirty="0">
                <a:effectLst/>
              </a:rPr>
              <a:t>Orchestrate the successful implementation of cloud technologies within the data infrastructure of their business</a:t>
            </a:r>
          </a:p>
          <a:p>
            <a:pPr lvl="1"/>
            <a:r>
              <a:rPr lang="en-US" sz="1400" dirty="0">
                <a:effectLst/>
              </a:rPr>
              <a:t>Solid understanding of impact database types and implementation </a:t>
            </a:r>
          </a:p>
          <a:p>
            <a:pPr lvl="1"/>
            <a:r>
              <a:rPr lang="en-US" sz="1400" dirty="0">
                <a:effectLst/>
              </a:rPr>
              <a:t>Responsible for purchasing decisions for cloud services and approval of data architectures</a:t>
            </a:r>
          </a:p>
          <a:p>
            <a:r>
              <a:rPr lang="en-US" sz="2000" dirty="0">
                <a:solidFill>
                  <a:srgbClr val="FF5050"/>
                </a:solidFill>
              </a:rPr>
              <a:t>Data analyst</a:t>
            </a:r>
          </a:p>
          <a:p>
            <a:pPr lvl="1"/>
            <a:r>
              <a:rPr lang="en-US" sz="1400" dirty="0">
                <a:effectLst/>
              </a:rPr>
              <a:t>Analyze data systems, creating automated systems for retrieving data from the data platform</a:t>
            </a:r>
          </a:p>
          <a:p>
            <a:pPr lvl="1"/>
            <a:r>
              <a:rPr lang="en-US" sz="1400" dirty="0">
                <a:effectLst/>
              </a:rPr>
              <a:t>Cloud data analysts are more commonly members of the business user population</a:t>
            </a:r>
          </a:p>
          <a:p>
            <a:r>
              <a:rPr lang="en-US" sz="2000" dirty="0">
                <a:solidFill>
                  <a:srgbClr val="FF5050"/>
                </a:solidFill>
              </a:rPr>
              <a:t>Data scientist</a:t>
            </a:r>
          </a:p>
          <a:p>
            <a:pPr lvl="1"/>
            <a:r>
              <a:rPr lang="en-US" sz="1400" dirty="0">
                <a:effectLst/>
              </a:rPr>
              <a:t>Analyze and interpret complex digital data</a:t>
            </a:r>
          </a:p>
          <a:p>
            <a:pPr lvl="1"/>
            <a:r>
              <a:rPr lang="en-US" sz="1400" dirty="0">
                <a:effectLst/>
              </a:rPr>
              <a:t>Work with new technologies (e.g., machine learning) to deepen the business' understanding and gain new insights</a:t>
            </a:r>
          </a:p>
          <a:p>
            <a:r>
              <a:rPr lang="en-US" sz="2000" dirty="0">
                <a:solidFill>
                  <a:srgbClr val="FF5050"/>
                </a:solidFill>
              </a:rPr>
              <a:t>Data architect</a:t>
            </a:r>
            <a:endParaRPr lang="en-US" sz="2000" dirty="0"/>
          </a:p>
          <a:p>
            <a:pPr lvl="1"/>
            <a:r>
              <a:rPr lang="en-US" sz="1400" dirty="0">
                <a:effectLst/>
              </a:rPr>
              <a:t>Team members who understand all aspects of a data platform's architecture</a:t>
            </a:r>
          </a:p>
          <a:p>
            <a:pPr lvl="1"/>
            <a:r>
              <a:rPr lang="en-US" sz="1400" dirty="0">
                <a:effectLst/>
              </a:rPr>
              <a:t>Work closely with the data platform engineers to create data workflows</a:t>
            </a:r>
          </a:p>
          <a:p>
            <a:pPr lvl="1"/>
            <a:r>
              <a:rPr lang="en-US" sz="1400" dirty="0">
                <a:effectLst/>
              </a:rPr>
              <a:t>Responsible for designing and testing new database architectures and planning both data and architecture migrations</a:t>
            </a:r>
          </a:p>
          <a:p>
            <a:r>
              <a:rPr lang="en-US" sz="2000" dirty="0">
                <a:solidFill>
                  <a:srgbClr val="FF5050"/>
                </a:solidFill>
              </a:rPr>
              <a:t>Data pipeline engineer</a:t>
            </a:r>
          </a:p>
          <a:p>
            <a:pPr lvl="1"/>
            <a:r>
              <a:rPr lang="en-US" sz="1400" dirty="0">
                <a:effectLst/>
              </a:rPr>
              <a:t>Responsible for planning, architecting, and building large-scale data processing systems</a:t>
            </a:r>
            <a:endParaRPr lang="en-US" sz="140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58</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59</a:t>
            </a:fld>
            <a:endParaRPr lang="it-IT"/>
          </a:p>
        </p:txBody>
      </p:sp>
    </p:spTree>
    <p:extLst>
      <p:ext uri="{BB962C8B-B14F-4D97-AF65-F5344CB8AC3E}">
        <p14:creationId xmlns:p14="http://schemas.microsoft.com/office/powerpoint/2010/main" val="2119612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60</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61</a:t>
            </a:fld>
            <a:endParaRPr lang="en-US"/>
          </a:p>
        </p:txBody>
      </p:sp>
    </p:spTree>
    <p:extLst>
      <p:ext uri="{BB962C8B-B14F-4D97-AF65-F5344CB8AC3E}">
        <p14:creationId xmlns:p14="http://schemas.microsoft.com/office/powerpoint/2010/main" val="1555717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Tree>
    <p:extLst>
      <p:ext uri="{BB962C8B-B14F-4D97-AF65-F5344CB8AC3E}">
        <p14:creationId xmlns:p14="http://schemas.microsoft.com/office/powerpoint/2010/main" val="3057793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63</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66</a:t>
            </a:fld>
            <a:endParaRPr lang="it-IT"/>
          </a:p>
        </p:txBody>
      </p:sp>
    </p:spTree>
    <p:extLst>
      <p:ext uri="{BB962C8B-B14F-4D97-AF65-F5344CB8AC3E}">
        <p14:creationId xmlns:p14="http://schemas.microsoft.com/office/powerpoint/2010/main" val="2684901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a:p>
        </p:txBody>
      </p:sp>
    </p:spTree>
    <p:extLst>
      <p:ext uri="{BB962C8B-B14F-4D97-AF65-F5344CB8AC3E}">
        <p14:creationId xmlns:p14="http://schemas.microsoft.com/office/powerpoint/2010/main" val="3556227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69</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70</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74</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76</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77</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79</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Tree>
    <p:extLst>
      <p:ext uri="{BB962C8B-B14F-4D97-AF65-F5344CB8AC3E}">
        <p14:creationId xmlns:p14="http://schemas.microsoft.com/office/powerpoint/2010/main" val="3484253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a:p>
        </p:txBody>
      </p:sp>
    </p:spTree>
    <p:extLst>
      <p:ext uri="{BB962C8B-B14F-4D97-AF65-F5344CB8AC3E}">
        <p14:creationId xmlns:p14="http://schemas.microsoft.com/office/powerpoint/2010/main" val="39521870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82</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83</a:t>
            </a:fld>
            <a:endParaRPr lang="it-IT"/>
          </a:p>
        </p:txBody>
      </p:sp>
    </p:spTree>
    <p:extLst>
      <p:ext uri="{BB962C8B-B14F-4D97-AF65-F5344CB8AC3E}">
        <p14:creationId xmlns:p14="http://schemas.microsoft.com/office/powerpoint/2010/main" val="1697114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85</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spTree>
    <p:extLst>
      <p:ext uri="{BB962C8B-B14F-4D97-AF65-F5344CB8AC3E}">
        <p14:creationId xmlns:p14="http://schemas.microsoft.com/office/powerpoint/2010/main" val="30948617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96</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a:p>
        </p:txBody>
      </p:sp>
    </p:spTree>
    <p:extLst>
      <p:ext uri="{BB962C8B-B14F-4D97-AF65-F5344CB8AC3E}">
        <p14:creationId xmlns:p14="http://schemas.microsoft.com/office/powerpoint/2010/main" val="15911855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98</a:t>
            </a:fld>
            <a:endParaRPr lang="en-US"/>
          </a:p>
        </p:txBody>
      </p:sp>
    </p:spTree>
    <p:extLst>
      <p:ext uri="{BB962C8B-B14F-4D97-AF65-F5344CB8AC3E}">
        <p14:creationId xmlns:p14="http://schemas.microsoft.com/office/powerpoint/2010/main" val="12391655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99</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26307</TotalTime>
  <Words>23393</Words>
  <Application>Microsoft Office PowerPoint</Application>
  <PresentationFormat>Widescreen</PresentationFormat>
  <Paragraphs>3666</Paragraphs>
  <Slides>307</Slides>
  <Notes>11</Notes>
  <HiddenSlides>16</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307</vt:i4>
      </vt:variant>
    </vt:vector>
  </HeadingPairs>
  <TitlesOfParts>
    <vt:vector size="321"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 DWH</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Data management</vt:lpstr>
      <vt:lpstr>Data management</vt:lpstr>
      <vt:lpstr>Data management</vt:lpstr>
      <vt:lpstr>In action</vt:lpstr>
      <vt:lpstr>Data platform</vt:lpstr>
      <vt:lpstr>Data lakehouse</vt:lpstr>
      <vt:lpstr>Data lakehouse</vt:lpstr>
      <vt:lpstr>Data fabric</vt:lpstr>
      <vt:lpstr>Data fabric</vt:lpstr>
      <vt:lpstr>Data fabric</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1344</cp:revision>
  <dcterms:created xsi:type="dcterms:W3CDTF">2019-03-06T18:10:20Z</dcterms:created>
  <dcterms:modified xsi:type="dcterms:W3CDTF">2022-10-21T13:33:31Z</dcterms:modified>
</cp:coreProperties>
</file>